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4"/>
  </p:sldMasterIdLst>
  <p:notesMasterIdLst>
    <p:notesMasterId r:id="rId155"/>
  </p:notesMasterIdLst>
  <p:handoutMasterIdLst>
    <p:handoutMasterId r:id="rId156"/>
  </p:handoutMasterIdLst>
  <p:sldIdLst>
    <p:sldId id="257" r:id="rId5"/>
    <p:sldId id="345" r:id="rId6"/>
    <p:sldId id="1212" r:id="rId7"/>
    <p:sldId id="1213" r:id="rId8"/>
    <p:sldId id="344" r:id="rId9"/>
    <p:sldId id="1078" r:id="rId10"/>
    <p:sldId id="1238" r:id="rId11"/>
    <p:sldId id="1239" r:id="rId12"/>
    <p:sldId id="1240" r:id="rId13"/>
    <p:sldId id="1241" r:id="rId14"/>
    <p:sldId id="1242" r:id="rId15"/>
    <p:sldId id="1244" r:id="rId16"/>
    <p:sldId id="1249" r:id="rId17"/>
    <p:sldId id="1293" r:id="rId18"/>
    <p:sldId id="1243" r:id="rId19"/>
    <p:sldId id="1248" r:id="rId20"/>
    <p:sldId id="1245" r:id="rId21"/>
    <p:sldId id="1247" r:id="rId22"/>
    <p:sldId id="1246" r:id="rId23"/>
    <p:sldId id="1365" r:id="rId24"/>
    <p:sldId id="1369" r:id="rId25"/>
    <p:sldId id="1250" r:id="rId26"/>
    <p:sldId id="1381" r:id="rId27"/>
    <p:sldId id="1382" r:id="rId28"/>
    <p:sldId id="1383" r:id="rId29"/>
    <p:sldId id="1373" r:id="rId30"/>
    <p:sldId id="1377" r:id="rId31"/>
    <p:sldId id="1380" r:id="rId32"/>
    <p:sldId id="1378" r:id="rId33"/>
    <p:sldId id="1379" r:id="rId34"/>
    <p:sldId id="1372" r:id="rId35"/>
    <p:sldId id="1371" r:id="rId36"/>
    <p:sldId id="1251" r:id="rId37"/>
    <p:sldId id="1256" r:id="rId38"/>
    <p:sldId id="1257" r:id="rId39"/>
    <p:sldId id="1258" r:id="rId40"/>
    <p:sldId id="1261" r:id="rId41"/>
    <p:sldId id="1263" r:id="rId42"/>
    <p:sldId id="1364" r:id="rId43"/>
    <p:sldId id="1259" r:id="rId44"/>
    <p:sldId id="1391" r:id="rId45"/>
    <p:sldId id="1260" r:id="rId46"/>
    <p:sldId id="1389" r:id="rId47"/>
    <p:sldId id="1390" r:id="rId48"/>
    <p:sldId id="1252" r:id="rId49"/>
    <p:sldId id="1359" r:id="rId50"/>
    <p:sldId id="1262" r:id="rId51"/>
    <p:sldId id="1270" r:id="rId52"/>
    <p:sldId id="1267" r:id="rId53"/>
    <p:sldId id="1271" r:id="rId54"/>
    <p:sldId id="1272" r:id="rId55"/>
    <p:sldId id="1273" r:id="rId56"/>
    <p:sldId id="1274" r:id="rId57"/>
    <p:sldId id="1275" r:id="rId58"/>
    <p:sldId id="1269" r:id="rId59"/>
    <p:sldId id="1276" r:id="rId60"/>
    <p:sldId id="1277" r:id="rId61"/>
    <p:sldId id="1404" r:id="rId62"/>
    <p:sldId id="1278" r:id="rId63"/>
    <p:sldId id="1395" r:id="rId64"/>
    <p:sldId id="1279" r:id="rId65"/>
    <p:sldId id="1280" r:id="rId66"/>
    <p:sldId id="1396" r:id="rId67"/>
    <p:sldId id="1392" r:id="rId68"/>
    <p:sldId id="1401" r:id="rId69"/>
    <p:sldId id="1399" r:id="rId70"/>
    <p:sldId id="1398" r:id="rId71"/>
    <p:sldId id="1393" r:id="rId72"/>
    <p:sldId id="1394" r:id="rId73"/>
    <p:sldId id="1403" r:id="rId74"/>
    <p:sldId id="1253" r:id="rId75"/>
    <p:sldId id="1298" r:id="rId76"/>
    <p:sldId id="1360" r:id="rId77"/>
    <p:sldId id="1300" r:id="rId78"/>
    <p:sldId id="1301" r:id="rId79"/>
    <p:sldId id="1302" r:id="rId80"/>
    <p:sldId id="1303" r:id="rId81"/>
    <p:sldId id="1304" r:id="rId82"/>
    <p:sldId id="1305" r:id="rId83"/>
    <p:sldId id="1306" r:id="rId84"/>
    <p:sldId id="1307" r:id="rId85"/>
    <p:sldId id="1308" r:id="rId86"/>
    <p:sldId id="1384" r:id="rId87"/>
    <p:sldId id="1309" r:id="rId88"/>
    <p:sldId id="1310" r:id="rId89"/>
    <p:sldId id="1311" r:id="rId90"/>
    <p:sldId id="1312" r:id="rId91"/>
    <p:sldId id="1254" r:id="rId92"/>
    <p:sldId id="1313" r:id="rId93"/>
    <p:sldId id="1315" r:id="rId94"/>
    <p:sldId id="1316" r:id="rId95"/>
    <p:sldId id="1314" r:id="rId96"/>
    <p:sldId id="1317" r:id="rId97"/>
    <p:sldId id="1318" r:id="rId98"/>
    <p:sldId id="1319" r:id="rId99"/>
    <p:sldId id="1320" r:id="rId100"/>
    <p:sldId id="1324" r:id="rId101"/>
    <p:sldId id="1325" r:id="rId102"/>
    <p:sldId id="1323" r:id="rId103"/>
    <p:sldId id="1322" r:id="rId104"/>
    <p:sldId id="1326" r:id="rId105"/>
    <p:sldId id="1327" r:id="rId106"/>
    <p:sldId id="1328" r:id="rId107"/>
    <p:sldId id="1329" r:id="rId108"/>
    <p:sldId id="1330" r:id="rId109"/>
    <p:sldId id="1331" r:id="rId110"/>
    <p:sldId id="1332" r:id="rId111"/>
    <p:sldId id="1333" r:id="rId112"/>
    <p:sldId id="1334" r:id="rId113"/>
    <p:sldId id="1335" r:id="rId114"/>
    <p:sldId id="1336" r:id="rId115"/>
    <p:sldId id="1344" r:id="rId116"/>
    <p:sldId id="1345" r:id="rId117"/>
    <p:sldId id="1346" r:id="rId118"/>
    <p:sldId id="1347" r:id="rId119"/>
    <p:sldId id="1348" r:id="rId120"/>
    <p:sldId id="1349" r:id="rId121"/>
    <p:sldId id="1350" r:id="rId122"/>
    <p:sldId id="1351" r:id="rId123"/>
    <p:sldId id="1361" r:id="rId124"/>
    <p:sldId id="1362" r:id="rId125"/>
    <p:sldId id="1363" r:id="rId126"/>
    <p:sldId id="1388" r:id="rId127"/>
    <p:sldId id="1352" r:id="rId128"/>
    <p:sldId id="1353" r:id="rId129"/>
    <p:sldId id="1354" r:id="rId130"/>
    <p:sldId id="1355" r:id="rId131"/>
    <p:sldId id="1356" r:id="rId132"/>
    <p:sldId id="1357" r:id="rId133"/>
    <p:sldId id="1358" r:id="rId134"/>
    <p:sldId id="1255" r:id="rId135"/>
    <p:sldId id="1281" r:id="rId136"/>
    <p:sldId id="1282" r:id="rId137"/>
    <p:sldId id="1287" r:id="rId138"/>
    <p:sldId id="1283" r:id="rId139"/>
    <p:sldId id="1284" r:id="rId140"/>
    <p:sldId id="1285" r:id="rId141"/>
    <p:sldId id="1286" r:id="rId142"/>
    <p:sldId id="1288" r:id="rId143"/>
    <p:sldId id="1294" r:id="rId144"/>
    <p:sldId id="1289" r:id="rId145"/>
    <p:sldId id="1385" r:id="rId146"/>
    <p:sldId id="1290" r:id="rId147"/>
    <p:sldId id="1291" r:id="rId148"/>
    <p:sldId id="1292" r:id="rId149"/>
    <p:sldId id="1366" r:id="rId150"/>
    <p:sldId id="1367" r:id="rId151"/>
    <p:sldId id="1368" r:id="rId152"/>
    <p:sldId id="1297" r:id="rId153"/>
    <p:sldId id="271" r:id="rId154"/>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4" userDrawn="1">
          <p15:clr>
            <a:srgbClr val="A4A3A4"/>
          </p15:clr>
        </p15:guide>
        <p15:guide id="2" orient="horz" pos="1200" userDrawn="1">
          <p15:clr>
            <a:srgbClr val="A4A3A4"/>
          </p15:clr>
        </p15:guide>
        <p15:guide id="3" orient="horz" pos="2736" userDrawn="1">
          <p15:clr>
            <a:srgbClr val="A4A3A4"/>
          </p15:clr>
        </p15:guide>
        <p15:guide id="4" orient="horz" pos="4176" userDrawn="1">
          <p15:clr>
            <a:srgbClr val="A4A3A4"/>
          </p15:clr>
        </p15:guide>
        <p15:guide id="5" orient="horz" pos="1488" userDrawn="1">
          <p15:clr>
            <a:srgbClr val="A4A3A4"/>
          </p15:clr>
        </p15:guide>
        <p15:guide id="6" orient="horz" pos="912" userDrawn="1">
          <p15:clr>
            <a:srgbClr val="A4A3A4"/>
          </p15:clr>
        </p15:guide>
        <p15:guide id="7" pos="3840" userDrawn="1">
          <p15:clr>
            <a:srgbClr val="A4A3A4"/>
          </p15:clr>
        </p15:guide>
        <p15:guide id="8" pos="328" userDrawn="1">
          <p15:clr>
            <a:srgbClr val="A4A3A4"/>
          </p15:clr>
        </p15:guide>
        <p15:guide id="9" pos="1191" userDrawn="1">
          <p15:clr>
            <a:srgbClr val="A4A3A4"/>
          </p15:clr>
        </p15:guide>
        <p15:guide id="10" pos="7352" userDrawn="1">
          <p15:clr>
            <a:srgbClr val="A4A3A4"/>
          </p15:clr>
        </p15:guide>
        <p15:guide id="11" pos="7064" userDrawn="1">
          <p15:clr>
            <a:srgbClr val="A4A3A4"/>
          </p15:clr>
        </p15:guide>
        <p15:guide id="12" pos="61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9A16"/>
    <a:srgbClr val="59D01E"/>
    <a:srgbClr val="FFFFFF"/>
    <a:srgbClr val="F6AE1E"/>
    <a:srgbClr val="000000"/>
    <a:srgbClr val="F8F57B"/>
    <a:srgbClr val="ACE58F"/>
    <a:srgbClr val="292929"/>
    <a:srgbClr val="333333"/>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67" autoAdjust="0"/>
    <p:restoredTop sz="97474" autoAdjust="0"/>
  </p:normalViewPr>
  <p:slideViewPr>
    <p:cSldViewPr>
      <p:cViewPr varScale="1">
        <p:scale>
          <a:sx n="110" d="100"/>
          <a:sy n="110" d="100"/>
        </p:scale>
        <p:origin x="336" y="96"/>
      </p:cViewPr>
      <p:guideLst>
        <p:guide orient="horz" pos="144"/>
        <p:guide orient="horz" pos="1200"/>
        <p:guide orient="horz" pos="2736"/>
        <p:guide orient="horz" pos="4176"/>
        <p:guide orient="horz" pos="1488"/>
        <p:guide orient="horz" pos="912"/>
        <p:guide pos="3840"/>
        <p:guide pos="328"/>
        <p:guide pos="1191"/>
        <p:guide pos="7352"/>
        <p:guide pos="7064"/>
        <p:guide pos="612"/>
      </p:guideLst>
    </p:cSldViewPr>
  </p:slideViewPr>
  <p:outlineViewPr>
    <p:cViewPr>
      <p:scale>
        <a:sx n="33" d="100"/>
        <a:sy n="33" d="100"/>
      </p:scale>
      <p:origin x="0" y="0"/>
    </p:cViewPr>
  </p:outlineViewPr>
  <p:notesTextViewPr>
    <p:cViewPr>
      <p:scale>
        <a:sx n="66" d="100"/>
        <a:sy n="66" d="100"/>
      </p:scale>
      <p:origin x="0" y="0"/>
    </p:cViewPr>
  </p:notesTextViewPr>
  <p:sorterViewPr>
    <p:cViewPr varScale="1">
      <p:scale>
        <a:sx n="1" d="1"/>
        <a:sy n="1" d="1"/>
      </p:scale>
      <p:origin x="0" y="-36096"/>
    </p:cViewPr>
  </p:sorterViewPr>
  <p:notesViewPr>
    <p:cSldViewPr showGuides="1">
      <p:cViewPr varScale="1">
        <p:scale>
          <a:sx n="85" d="100"/>
          <a:sy n="85" d="100"/>
        </p:scale>
        <p:origin x="3888"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59" Type="http://schemas.openxmlformats.org/officeDocument/2006/relationships/theme" Target="theme/theme1.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160" Type="http://schemas.openxmlformats.org/officeDocument/2006/relationships/tableStyles" Target="tableStyles.xml"/><Relationship Id="rId22" Type="http://schemas.openxmlformats.org/officeDocument/2006/relationships/slide" Target="slides/slide18.xml"/><Relationship Id="rId43" Type="http://schemas.openxmlformats.org/officeDocument/2006/relationships/slide" Target="slides/slide39.xml"/><Relationship Id="rId64" Type="http://schemas.openxmlformats.org/officeDocument/2006/relationships/slide" Target="slides/slide60.xml"/><Relationship Id="rId118" Type="http://schemas.openxmlformats.org/officeDocument/2006/relationships/slide" Target="slides/slide114.xml"/><Relationship Id="rId139" Type="http://schemas.openxmlformats.org/officeDocument/2006/relationships/slide" Target="slides/slide135.xml"/><Relationship Id="rId85" Type="http://schemas.openxmlformats.org/officeDocument/2006/relationships/slide" Target="slides/slide81.xml"/><Relationship Id="rId150" Type="http://schemas.openxmlformats.org/officeDocument/2006/relationships/slide" Target="slides/slide146.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slide" Target="slides/slide136.xml"/><Relationship Id="rId145" Type="http://schemas.openxmlformats.org/officeDocument/2006/relationships/slide" Target="slides/slide141.xml"/><Relationship Id="rId16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51" Type="http://schemas.openxmlformats.org/officeDocument/2006/relationships/slide" Target="slides/slide147.xml"/><Relationship Id="rId156" Type="http://schemas.openxmlformats.org/officeDocument/2006/relationships/handoutMaster" Target="handoutMasters/handoutMaster1.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presProps" Target="presProps.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slide" Target="slides/slide14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4" Type="http://schemas.openxmlformats.org/officeDocument/2006/relationships/slideMaster" Target="slideMasters/slideMaster1.xml"/><Relationship Id="rId9" Type="http://schemas.openxmlformats.org/officeDocument/2006/relationships/slide" Target="slides/slide5.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6" Type="http://schemas.openxmlformats.org/officeDocument/2006/relationships/slide" Target="slides/slide12.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80" Type="http://schemas.openxmlformats.org/officeDocument/2006/relationships/slide" Target="slides/slide76.xml"/><Relationship Id="rId155"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hindler Christian" userId="0bce4de5-7821-4c64-963f-a53ddb3a0eee" providerId="ADAL" clId="{D2D0544E-7004-4A76-91EF-66687BE30267}"/>
    <pc:docChg chg="undo custSel addSld delSld modSld sldOrd">
      <pc:chgData name="Schindler Christian" userId="0bce4de5-7821-4c64-963f-a53ddb3a0eee" providerId="ADAL" clId="{D2D0544E-7004-4A76-91EF-66687BE30267}" dt="2017-11-22T19:59:00.785" v="2689" actId="20577"/>
      <pc:docMkLst>
        <pc:docMk/>
      </pc:docMkLst>
      <pc:sldChg chg="modSp">
        <pc:chgData name="Schindler Christian" userId="0bce4de5-7821-4c64-963f-a53ddb3a0eee" providerId="ADAL" clId="{D2D0544E-7004-4A76-91EF-66687BE30267}" dt="2017-11-22T19:59:00.785" v="2689" actId="20577"/>
        <pc:sldMkLst>
          <pc:docMk/>
          <pc:sldMk cId="457620254" sldId="1212"/>
        </pc:sldMkLst>
        <pc:spChg chg="mod">
          <ac:chgData name="Schindler Christian" userId="0bce4de5-7821-4c64-963f-a53ddb3a0eee" providerId="ADAL" clId="{D2D0544E-7004-4A76-91EF-66687BE30267}" dt="2017-11-22T19:59:00.785" v="2689" actId="20577"/>
          <ac:spMkLst>
            <pc:docMk/>
            <pc:sldMk cId="457620254" sldId="1212"/>
            <ac:spMk id="3" creationId="{00000000-0000-0000-0000-000000000000}"/>
          </ac:spMkLst>
        </pc:spChg>
      </pc:sldChg>
      <pc:sldChg chg="modTransition">
        <pc:chgData name="Schindler Christian" userId="0bce4de5-7821-4c64-963f-a53ddb3a0eee" providerId="ADAL" clId="{D2D0544E-7004-4A76-91EF-66687BE30267}" dt="2017-11-22T19:48:44.753" v="2191" actId="20577"/>
        <pc:sldMkLst>
          <pc:docMk/>
          <pc:sldMk cId="4015580321" sldId="1276"/>
        </pc:sldMkLst>
      </pc:sldChg>
      <pc:sldChg chg="modSp">
        <pc:chgData name="Schindler Christian" userId="0bce4de5-7821-4c64-963f-a53ddb3a0eee" providerId="ADAL" clId="{D2D0544E-7004-4A76-91EF-66687BE30267}" dt="2017-11-21T14:19:07.285" v="123" actId="20577"/>
        <pc:sldMkLst>
          <pc:docMk/>
          <pc:sldMk cId="4055070464" sldId="1286"/>
        </pc:sldMkLst>
        <pc:spChg chg="mod">
          <ac:chgData name="Schindler Christian" userId="0bce4de5-7821-4c64-963f-a53ddb3a0eee" providerId="ADAL" clId="{D2D0544E-7004-4A76-91EF-66687BE30267}" dt="2017-11-21T14:19:07.285" v="123" actId="20577"/>
          <ac:spMkLst>
            <pc:docMk/>
            <pc:sldMk cId="4055070464" sldId="1286"/>
            <ac:spMk id="3" creationId="{00000000-0000-0000-0000-000000000000}"/>
          </ac:spMkLst>
        </pc:spChg>
      </pc:sldChg>
      <pc:sldChg chg="addSp delSp modSp">
        <pc:chgData name="Schindler Christian" userId="0bce4de5-7821-4c64-963f-a53ddb3a0eee" providerId="ADAL" clId="{D2D0544E-7004-4A76-91EF-66687BE30267}" dt="2017-11-22T19:58:21.957" v="2677" actId="20577"/>
        <pc:sldMkLst>
          <pc:docMk/>
          <pc:sldMk cId="3485129989" sldId="1298"/>
        </pc:sldMkLst>
        <pc:spChg chg="add mod">
          <ac:chgData name="Schindler Christian" userId="0bce4de5-7821-4c64-963f-a53ddb3a0eee" providerId="ADAL" clId="{D2D0544E-7004-4A76-91EF-66687BE30267}" dt="2017-11-22T19:58:21.957" v="2677" actId="20577"/>
          <ac:spMkLst>
            <pc:docMk/>
            <pc:sldMk cId="3485129989" sldId="1298"/>
            <ac:spMk id="2" creationId="{826AF76A-1F82-4CF0-AF2C-51B51A3CCA2A}"/>
          </ac:spMkLst>
        </pc:spChg>
        <pc:spChg chg="add del mod">
          <ac:chgData name="Schindler Christian" userId="0bce4de5-7821-4c64-963f-a53ddb3a0eee" providerId="ADAL" clId="{D2D0544E-7004-4A76-91EF-66687BE30267}" dt="2017-11-22T19:56:50.025" v="2521" actId="478"/>
          <ac:spMkLst>
            <pc:docMk/>
            <pc:sldMk cId="3485129989" sldId="1298"/>
            <ac:spMk id="4" creationId="{279C84F9-957C-4F6D-B5A9-4FD2C82EA918}"/>
          </ac:spMkLst>
        </pc:spChg>
      </pc:sldChg>
      <pc:sldChg chg="addSp delSp modSp add">
        <pc:chgData name="Schindler Christian" userId="0bce4de5-7821-4c64-963f-a53ddb3a0eee" providerId="ADAL" clId="{D2D0544E-7004-4A76-91EF-66687BE30267}" dt="2017-11-22T19:03:59.114" v="653" actId="20577"/>
        <pc:sldMkLst>
          <pc:docMk/>
          <pc:sldMk cId="1032030785" sldId="1392"/>
        </pc:sldMkLst>
        <pc:spChg chg="del">
          <ac:chgData name="Schindler Christian" userId="0bce4de5-7821-4c64-963f-a53ddb3a0eee" providerId="ADAL" clId="{D2D0544E-7004-4A76-91EF-66687BE30267}" dt="2017-11-21T15:07:24.102" v="125" actId="20577"/>
          <ac:spMkLst>
            <pc:docMk/>
            <pc:sldMk cId="1032030785" sldId="1392"/>
            <ac:spMk id="2" creationId="{ED4E288A-8F90-4044-97F8-1375D67CE58B}"/>
          </ac:spMkLst>
        </pc:spChg>
        <pc:spChg chg="del">
          <ac:chgData name="Schindler Christian" userId="0bce4de5-7821-4c64-963f-a53ddb3a0eee" providerId="ADAL" clId="{D2D0544E-7004-4A76-91EF-66687BE30267}" dt="2017-11-21T15:07:24.102" v="125" actId="20577"/>
          <ac:spMkLst>
            <pc:docMk/>
            <pc:sldMk cId="1032030785" sldId="1392"/>
            <ac:spMk id="3" creationId="{BC312239-67E1-4C9F-9ACC-E9D9AD88173F}"/>
          </ac:spMkLst>
        </pc:spChg>
        <pc:spChg chg="add mod">
          <ac:chgData name="Schindler Christian" userId="0bce4de5-7821-4c64-963f-a53ddb3a0eee" providerId="ADAL" clId="{D2D0544E-7004-4A76-91EF-66687BE30267}" dt="2017-11-22T19:03:59.114" v="653" actId="20577"/>
          <ac:spMkLst>
            <pc:docMk/>
            <pc:sldMk cId="1032030785" sldId="1392"/>
            <ac:spMk id="4" creationId="{6209CA55-CDF2-4DFC-AA26-4FF29B70D805}"/>
          </ac:spMkLst>
        </pc:spChg>
        <pc:spChg chg="add del mod">
          <ac:chgData name="Schindler Christian" userId="0bce4de5-7821-4c64-963f-a53ddb3a0eee" providerId="ADAL" clId="{D2D0544E-7004-4A76-91EF-66687BE30267}" dt="2017-11-22T19:03:41.644" v="652" actId="20577"/>
          <ac:spMkLst>
            <pc:docMk/>
            <pc:sldMk cId="1032030785" sldId="1392"/>
            <ac:spMk id="5" creationId="{BB03D7EC-5969-4363-BD80-FCFBC78AD285}"/>
          </ac:spMkLst>
        </pc:spChg>
        <pc:spChg chg="add del mod">
          <ac:chgData name="Schindler Christian" userId="0bce4de5-7821-4c64-963f-a53ddb3a0eee" providerId="ADAL" clId="{D2D0544E-7004-4A76-91EF-66687BE30267}" dt="2017-11-22T19:03:41.644" v="652" actId="20577"/>
          <ac:spMkLst>
            <pc:docMk/>
            <pc:sldMk cId="1032030785" sldId="1392"/>
            <ac:spMk id="6" creationId="{25BD114A-60CE-475E-8144-AECACAAF238D}"/>
          </ac:spMkLst>
        </pc:spChg>
        <pc:spChg chg="add mod">
          <ac:chgData name="Schindler Christian" userId="0bce4de5-7821-4c64-963f-a53ddb3a0eee" providerId="ADAL" clId="{D2D0544E-7004-4A76-91EF-66687BE30267}" dt="2017-11-22T19:03:41.644" v="652" actId="20577"/>
          <ac:spMkLst>
            <pc:docMk/>
            <pc:sldMk cId="1032030785" sldId="1392"/>
            <ac:spMk id="7" creationId="{3243BFD3-C46C-4A33-AEB1-4E7BFE900B2A}"/>
          </ac:spMkLst>
        </pc:spChg>
      </pc:sldChg>
      <pc:sldChg chg="addSp delSp modSp add">
        <pc:chgData name="Schindler Christian" userId="0bce4de5-7821-4c64-963f-a53ddb3a0eee" providerId="ADAL" clId="{D2D0544E-7004-4A76-91EF-66687BE30267}" dt="2017-11-22T13:32:17.486" v="651" actId="20577"/>
        <pc:sldMkLst>
          <pc:docMk/>
          <pc:sldMk cId="1548985686" sldId="1393"/>
        </pc:sldMkLst>
        <pc:spChg chg="del">
          <ac:chgData name="Schindler Christian" userId="0bce4de5-7821-4c64-963f-a53ddb3a0eee" providerId="ADAL" clId="{D2D0544E-7004-4A76-91EF-66687BE30267}" dt="2017-11-21T15:07:59.431" v="137" actId="20577"/>
          <ac:spMkLst>
            <pc:docMk/>
            <pc:sldMk cId="1548985686" sldId="1393"/>
            <ac:spMk id="2" creationId="{76DD68B0-4BC8-4970-B214-C5266EDE99D5}"/>
          </ac:spMkLst>
        </pc:spChg>
        <pc:spChg chg="del">
          <ac:chgData name="Schindler Christian" userId="0bce4de5-7821-4c64-963f-a53ddb3a0eee" providerId="ADAL" clId="{D2D0544E-7004-4A76-91EF-66687BE30267}" dt="2017-11-21T15:07:59.431" v="137" actId="20577"/>
          <ac:spMkLst>
            <pc:docMk/>
            <pc:sldMk cId="1548985686" sldId="1393"/>
            <ac:spMk id="3" creationId="{84CD69CC-51C1-48F7-97D7-686B08164839}"/>
          </ac:spMkLst>
        </pc:spChg>
        <pc:spChg chg="add mod">
          <ac:chgData name="Schindler Christian" userId="0bce4de5-7821-4c64-963f-a53ddb3a0eee" providerId="ADAL" clId="{D2D0544E-7004-4A76-91EF-66687BE30267}" dt="2017-11-21T15:08:06.360" v="164" actId="20577"/>
          <ac:spMkLst>
            <pc:docMk/>
            <pc:sldMk cId="1548985686" sldId="1393"/>
            <ac:spMk id="4" creationId="{B5D31481-77D2-43DA-9225-27706ED7BEC5}"/>
          </ac:spMkLst>
        </pc:spChg>
        <pc:spChg chg="add mod">
          <ac:chgData name="Schindler Christian" userId="0bce4de5-7821-4c64-963f-a53ddb3a0eee" providerId="ADAL" clId="{D2D0544E-7004-4A76-91EF-66687BE30267}" dt="2017-11-22T13:32:17.486" v="651" actId="20577"/>
          <ac:spMkLst>
            <pc:docMk/>
            <pc:sldMk cId="1548985686" sldId="1393"/>
            <ac:spMk id="5" creationId="{3B509318-22E5-49CD-9A16-6AF5A5AEA0E0}"/>
          </ac:spMkLst>
        </pc:spChg>
        <pc:picChg chg="add mod">
          <ac:chgData name="Schindler Christian" userId="0bce4de5-7821-4c64-963f-a53ddb3a0eee" providerId="ADAL" clId="{D2D0544E-7004-4A76-91EF-66687BE30267}" dt="2017-11-21T15:16:57.838" v="506" actId="1076"/>
          <ac:picMkLst>
            <pc:docMk/>
            <pc:sldMk cId="1548985686" sldId="1393"/>
            <ac:picMk id="6" creationId="{D6B11EE4-81DD-4FF5-95DA-C8F5E5A3F055}"/>
          </ac:picMkLst>
        </pc:picChg>
      </pc:sldChg>
      <pc:sldChg chg="modSp add">
        <pc:chgData name="Schindler Christian" userId="0bce4de5-7821-4c64-963f-a53ddb3a0eee" providerId="ADAL" clId="{D2D0544E-7004-4A76-91EF-66687BE30267}" dt="2017-11-21T15:17:55.033" v="642" actId="20577"/>
        <pc:sldMkLst>
          <pc:docMk/>
          <pc:sldMk cId="1947443901" sldId="1394"/>
        </pc:sldMkLst>
        <pc:spChg chg="mod">
          <ac:chgData name="Schindler Christian" userId="0bce4de5-7821-4c64-963f-a53ddb3a0eee" providerId="ADAL" clId="{D2D0544E-7004-4A76-91EF-66687BE30267}" dt="2017-11-21T15:17:30.065" v="585" actId="20577"/>
          <ac:spMkLst>
            <pc:docMk/>
            <pc:sldMk cId="1947443901" sldId="1394"/>
            <ac:spMk id="2" creationId="{96BCB2B9-1649-44FD-97D7-36C167815876}"/>
          </ac:spMkLst>
        </pc:spChg>
        <pc:spChg chg="mod">
          <ac:chgData name="Schindler Christian" userId="0bce4de5-7821-4c64-963f-a53ddb3a0eee" providerId="ADAL" clId="{D2D0544E-7004-4A76-91EF-66687BE30267}" dt="2017-11-21T15:17:55.033" v="642" actId="20577"/>
          <ac:spMkLst>
            <pc:docMk/>
            <pc:sldMk cId="1947443901" sldId="1394"/>
            <ac:spMk id="3" creationId="{FBEC03E6-4ED1-40C4-8C5C-6E1C2892839E}"/>
          </ac:spMkLst>
        </pc:spChg>
      </pc:sldChg>
      <pc:sldChg chg="modSp add">
        <pc:chgData name="Schindler Christian" userId="0bce4de5-7821-4c64-963f-a53ddb3a0eee" providerId="ADAL" clId="{D2D0544E-7004-4A76-91EF-66687BE30267}" dt="2017-11-22T19:04:19.343" v="677" actId="20577"/>
        <pc:sldMkLst>
          <pc:docMk/>
          <pc:sldMk cId="2063360505" sldId="1395"/>
        </pc:sldMkLst>
        <pc:spChg chg="mod">
          <ac:chgData name="Schindler Christian" userId="0bce4de5-7821-4c64-963f-a53ddb3a0eee" providerId="ADAL" clId="{D2D0544E-7004-4A76-91EF-66687BE30267}" dt="2017-11-22T19:04:19.343" v="677" actId="20577"/>
          <ac:spMkLst>
            <pc:docMk/>
            <pc:sldMk cId="2063360505" sldId="1395"/>
            <ac:spMk id="2" creationId="{90FD4E84-0431-4860-8574-2D847EA29F2C}"/>
          </ac:spMkLst>
        </pc:spChg>
      </pc:sldChg>
      <pc:sldChg chg="modSp add">
        <pc:chgData name="Schindler Christian" userId="0bce4de5-7821-4c64-963f-a53ddb3a0eee" providerId="ADAL" clId="{D2D0544E-7004-4A76-91EF-66687BE30267}" dt="2017-11-22T19:48:19.510" v="2190" actId="20577"/>
        <pc:sldMkLst>
          <pc:docMk/>
          <pc:sldMk cId="3070190567" sldId="1396"/>
        </pc:sldMkLst>
        <pc:spChg chg="mod">
          <ac:chgData name="Schindler Christian" userId="0bce4de5-7821-4c64-963f-a53ddb3a0eee" providerId="ADAL" clId="{D2D0544E-7004-4A76-91EF-66687BE30267}" dt="2017-11-22T19:04:31.033" v="707" actId="5793"/>
          <ac:spMkLst>
            <pc:docMk/>
            <pc:sldMk cId="3070190567" sldId="1396"/>
            <ac:spMk id="2" creationId="{C6384054-A20F-42C3-B61E-85F3C2EA3D63}"/>
          </ac:spMkLst>
        </pc:spChg>
        <pc:spChg chg="mod">
          <ac:chgData name="Schindler Christian" userId="0bce4de5-7821-4c64-963f-a53ddb3a0eee" providerId="ADAL" clId="{D2D0544E-7004-4A76-91EF-66687BE30267}" dt="2017-11-22T19:48:19.510" v="2190" actId="20577"/>
          <ac:spMkLst>
            <pc:docMk/>
            <pc:sldMk cId="3070190567" sldId="1396"/>
            <ac:spMk id="3" creationId="{B73B1E95-BC88-4D86-8CFD-1C62B4213F71}"/>
          </ac:spMkLst>
        </pc:spChg>
      </pc:sldChg>
      <pc:sldChg chg="add del">
        <pc:chgData name="Schindler Christian" userId="0bce4de5-7821-4c64-963f-a53ddb3a0eee" providerId="ADAL" clId="{D2D0544E-7004-4A76-91EF-66687BE30267}" dt="2017-11-22T19:27:45.061" v="1346" actId="2696"/>
        <pc:sldMkLst>
          <pc:docMk/>
          <pc:sldMk cId="3712385641" sldId="1397"/>
        </pc:sldMkLst>
      </pc:sldChg>
      <pc:sldChg chg="addSp delSp modSp add">
        <pc:chgData name="Schindler Christian" userId="0bce4de5-7821-4c64-963f-a53ddb3a0eee" providerId="ADAL" clId="{D2D0544E-7004-4A76-91EF-66687BE30267}" dt="2017-11-22T19:37:14.623" v="1925" actId="14100"/>
        <pc:sldMkLst>
          <pc:docMk/>
          <pc:sldMk cId="1044756597" sldId="1398"/>
        </pc:sldMkLst>
        <pc:spChg chg="mod">
          <ac:chgData name="Schindler Christian" userId="0bce4de5-7821-4c64-963f-a53ddb3a0eee" providerId="ADAL" clId="{D2D0544E-7004-4A76-91EF-66687BE30267}" dt="2017-11-22T19:25:07.265" v="1287" actId="20577"/>
          <ac:spMkLst>
            <pc:docMk/>
            <pc:sldMk cId="1044756597" sldId="1398"/>
            <ac:spMk id="2" creationId="{AC6FC2D5-5FE4-47E5-8E43-DD5FFC213434}"/>
          </ac:spMkLst>
        </pc:spChg>
        <pc:spChg chg="del mod">
          <ac:chgData name="Schindler Christian" userId="0bce4de5-7821-4c64-963f-a53ddb3a0eee" providerId="ADAL" clId="{D2D0544E-7004-4A76-91EF-66687BE30267}" dt="2017-11-22T19:10:28.518" v="876" actId="14100"/>
          <ac:spMkLst>
            <pc:docMk/>
            <pc:sldMk cId="1044756597" sldId="1398"/>
            <ac:spMk id="3" creationId="{F510FECD-C0E4-4BC6-AAE0-4244261EFB12}"/>
          </ac:spMkLst>
        </pc:spChg>
        <pc:spChg chg="add del mod">
          <ac:chgData name="Schindler Christian" userId="0bce4de5-7821-4c64-963f-a53ddb3a0eee" providerId="ADAL" clId="{D2D0544E-7004-4A76-91EF-66687BE30267}" dt="2017-11-22T19:12:26.344" v="902" actId="14100"/>
          <ac:spMkLst>
            <pc:docMk/>
            <pc:sldMk cId="1044756597" sldId="1398"/>
            <ac:spMk id="6" creationId="{4C2D225F-F601-493F-A878-0AD732924CE7}"/>
          </ac:spMkLst>
        </pc:spChg>
        <pc:spChg chg="add del mod">
          <ac:chgData name="Schindler Christian" userId="0bce4de5-7821-4c64-963f-a53ddb3a0eee" providerId="ADAL" clId="{D2D0544E-7004-4A76-91EF-66687BE30267}" dt="2017-11-22T19:13:10.689" v="908" actId="14100"/>
          <ac:spMkLst>
            <pc:docMk/>
            <pc:sldMk cId="1044756597" sldId="1398"/>
            <ac:spMk id="9" creationId="{E9914662-1562-4F73-848D-C71CCECA52B5}"/>
          </ac:spMkLst>
        </pc:spChg>
        <pc:spChg chg="add del mod">
          <ac:chgData name="Schindler Christian" userId="0bce4de5-7821-4c64-963f-a53ddb3a0eee" providerId="ADAL" clId="{D2D0544E-7004-4A76-91EF-66687BE30267}" dt="2017-11-22T19:17:21.075" v="912" actId="14100"/>
          <ac:spMkLst>
            <pc:docMk/>
            <pc:sldMk cId="1044756597" sldId="1398"/>
            <ac:spMk id="12" creationId="{6424AC92-700A-47B6-A068-4691F090CA33}"/>
          </ac:spMkLst>
        </pc:spChg>
        <pc:spChg chg="add del mod">
          <ac:chgData name="Schindler Christian" userId="0bce4de5-7821-4c64-963f-a53ddb3a0eee" providerId="ADAL" clId="{D2D0544E-7004-4A76-91EF-66687BE30267}" dt="2017-11-22T19:17:56.078" v="917" actId="14100"/>
          <ac:spMkLst>
            <pc:docMk/>
            <pc:sldMk cId="1044756597" sldId="1398"/>
            <ac:spMk id="14" creationId="{99501F5A-853B-4BB0-ADC5-C48F829AEF6D}"/>
          </ac:spMkLst>
        </pc:spChg>
        <pc:spChg chg="add del mod">
          <ac:chgData name="Schindler Christian" userId="0bce4de5-7821-4c64-963f-a53ddb3a0eee" providerId="ADAL" clId="{D2D0544E-7004-4A76-91EF-66687BE30267}" dt="2017-11-22T19:18:02.311" v="918" actId="14100"/>
          <ac:spMkLst>
            <pc:docMk/>
            <pc:sldMk cId="1044756597" sldId="1398"/>
            <ac:spMk id="15" creationId="{EEF80320-6939-4BD1-9B72-DD7357034777}"/>
          </ac:spMkLst>
        </pc:spChg>
        <pc:spChg chg="add del mod">
          <ac:chgData name="Schindler Christian" userId="0bce4de5-7821-4c64-963f-a53ddb3a0eee" providerId="ADAL" clId="{D2D0544E-7004-4A76-91EF-66687BE30267}" dt="2017-11-22T19:18:07.515" v="919" actId="14100"/>
          <ac:spMkLst>
            <pc:docMk/>
            <pc:sldMk cId="1044756597" sldId="1398"/>
            <ac:spMk id="16" creationId="{A6827B99-9D56-4235-A91B-35B14CA047A8}"/>
          </ac:spMkLst>
        </pc:spChg>
        <pc:spChg chg="add del mod">
          <ac:chgData name="Schindler Christian" userId="0bce4de5-7821-4c64-963f-a53ddb3a0eee" providerId="ADAL" clId="{D2D0544E-7004-4A76-91EF-66687BE30267}" dt="2017-11-22T19:18:07.515" v="919" actId="14100"/>
          <ac:spMkLst>
            <pc:docMk/>
            <pc:sldMk cId="1044756597" sldId="1398"/>
            <ac:spMk id="17" creationId="{6EBD486A-A4A5-4D8F-9F22-03A4B0712F2C}"/>
          </ac:spMkLst>
        </pc:spChg>
        <pc:spChg chg="add del mod">
          <ac:chgData name="Schindler Christian" userId="0bce4de5-7821-4c64-963f-a53ddb3a0eee" providerId="ADAL" clId="{D2D0544E-7004-4A76-91EF-66687BE30267}" dt="2017-11-22T19:18:07.515" v="919" actId="14100"/>
          <ac:spMkLst>
            <pc:docMk/>
            <pc:sldMk cId="1044756597" sldId="1398"/>
            <ac:spMk id="18" creationId="{1A33F408-71D1-446D-9A7B-12F1084E4306}"/>
          </ac:spMkLst>
        </pc:spChg>
        <pc:spChg chg="add del mod">
          <ac:chgData name="Schindler Christian" userId="0bce4de5-7821-4c64-963f-a53ddb3a0eee" providerId="ADAL" clId="{D2D0544E-7004-4A76-91EF-66687BE30267}" dt="2017-11-22T19:37:02.450" v="1921" actId="478"/>
          <ac:spMkLst>
            <pc:docMk/>
            <pc:sldMk cId="1044756597" sldId="1398"/>
            <ac:spMk id="19" creationId="{D3E66C3F-6CB8-4B86-953E-E63261AC2F74}"/>
          </ac:spMkLst>
        </pc:spChg>
        <pc:spChg chg="add del mod">
          <ac:chgData name="Schindler Christian" userId="0bce4de5-7821-4c64-963f-a53ddb3a0eee" providerId="ADAL" clId="{D2D0544E-7004-4A76-91EF-66687BE30267}" dt="2017-11-22T19:36:53.384" v="1918" actId="14100"/>
          <ac:spMkLst>
            <pc:docMk/>
            <pc:sldMk cId="1044756597" sldId="1398"/>
            <ac:spMk id="20" creationId="{4DF21441-3EA8-47DE-B38E-A2E40119F287}"/>
          </ac:spMkLst>
        </pc:spChg>
        <pc:spChg chg="add del mod">
          <ac:chgData name="Schindler Christian" userId="0bce4de5-7821-4c64-963f-a53ddb3a0eee" providerId="ADAL" clId="{D2D0544E-7004-4A76-91EF-66687BE30267}" dt="2017-11-22T19:36:53.384" v="1918" actId="14100"/>
          <ac:spMkLst>
            <pc:docMk/>
            <pc:sldMk cId="1044756597" sldId="1398"/>
            <ac:spMk id="21" creationId="{7BC264D7-3695-4B31-976A-484D052C2E8E}"/>
          </ac:spMkLst>
        </pc:spChg>
        <pc:spChg chg="add del mod">
          <ac:chgData name="Schindler Christian" userId="0bce4de5-7821-4c64-963f-a53ddb3a0eee" providerId="ADAL" clId="{D2D0544E-7004-4A76-91EF-66687BE30267}" dt="2017-11-22T19:36:53.384" v="1918" actId="14100"/>
          <ac:spMkLst>
            <pc:docMk/>
            <pc:sldMk cId="1044756597" sldId="1398"/>
            <ac:spMk id="22" creationId="{4DB389CD-4417-4E4B-A22A-3CB6416DB364}"/>
          </ac:spMkLst>
        </pc:spChg>
        <pc:spChg chg="add mod">
          <ac:chgData name="Schindler Christian" userId="0bce4de5-7821-4c64-963f-a53ddb3a0eee" providerId="ADAL" clId="{D2D0544E-7004-4A76-91EF-66687BE30267}" dt="2017-11-22T19:36:59.883" v="1920" actId="20578"/>
          <ac:spMkLst>
            <pc:docMk/>
            <pc:sldMk cId="1044756597" sldId="1398"/>
            <ac:spMk id="23" creationId="{043B4BC1-817F-4175-8A56-208B4A3E1C4F}"/>
          </ac:spMkLst>
        </pc:spChg>
        <pc:picChg chg="add del mod">
          <ac:chgData name="Schindler Christian" userId="0bce4de5-7821-4c64-963f-a53ddb3a0eee" providerId="ADAL" clId="{D2D0544E-7004-4A76-91EF-66687BE30267}" dt="2017-11-22T19:10:56.950" v="879" actId="478"/>
          <ac:picMkLst>
            <pc:docMk/>
            <pc:sldMk cId="1044756597" sldId="1398"/>
            <ac:picMk id="4" creationId="{06E6F55F-E127-418B-AEFA-F93FB1BCCFC7}"/>
          </ac:picMkLst>
        </pc:picChg>
        <pc:picChg chg="add del mod">
          <ac:chgData name="Schindler Christian" userId="0bce4de5-7821-4c64-963f-a53ddb3a0eee" providerId="ADAL" clId="{D2D0544E-7004-4A76-91EF-66687BE30267}" dt="2017-11-22T19:12:39.624" v="907" actId="478"/>
          <ac:picMkLst>
            <pc:docMk/>
            <pc:sldMk cId="1044756597" sldId="1398"/>
            <ac:picMk id="7" creationId="{D1C10507-5A2E-4FE8-82AB-AF2E805DFC13}"/>
          </ac:picMkLst>
        </pc:picChg>
        <pc:picChg chg="add del mod">
          <ac:chgData name="Schindler Christian" userId="0bce4de5-7821-4c64-963f-a53ddb3a0eee" providerId="ADAL" clId="{D2D0544E-7004-4A76-91EF-66687BE30267}" dt="2017-11-22T19:13:25.230" v="911" actId="478"/>
          <ac:picMkLst>
            <pc:docMk/>
            <pc:sldMk cId="1044756597" sldId="1398"/>
            <ac:picMk id="10" creationId="{A69CA1FC-054E-4793-BE2B-4E5601E9EFD3}"/>
          </ac:picMkLst>
        </pc:picChg>
        <pc:picChg chg="add del mod">
          <ac:chgData name="Schindler Christian" userId="0bce4de5-7821-4c64-963f-a53ddb3a0eee" providerId="ADAL" clId="{D2D0544E-7004-4A76-91EF-66687BE30267}" dt="2017-11-22T19:36:55.645" v="1919" actId="14100"/>
          <ac:picMkLst>
            <pc:docMk/>
            <pc:sldMk cId="1044756597" sldId="1398"/>
            <ac:picMk id="13" creationId="{9E8DDDF4-4B6F-44C7-B5B6-DAD3DC06EEA3}"/>
          </ac:picMkLst>
        </pc:picChg>
        <pc:picChg chg="add mod">
          <ac:chgData name="Schindler Christian" userId="0bce4de5-7821-4c64-963f-a53ddb3a0eee" providerId="ADAL" clId="{D2D0544E-7004-4A76-91EF-66687BE30267}" dt="2017-11-22T19:37:14.623" v="1925" actId="14100"/>
          <ac:picMkLst>
            <pc:docMk/>
            <pc:sldMk cId="1044756597" sldId="1398"/>
            <ac:picMk id="24" creationId="{1D733949-219C-4459-B81F-627B1F0AAAFA}"/>
          </ac:picMkLst>
        </pc:picChg>
      </pc:sldChg>
      <pc:sldChg chg="addSp delSp modSp ord">
        <pc:chgData name="Schindler Christian" userId="0bce4de5-7821-4c64-963f-a53ddb3a0eee" providerId="ADAL" clId="{D2D0544E-7004-4A76-91EF-66687BE30267}" dt="2017-11-22T19:36:43.359" v="1917" actId="790"/>
        <pc:sldMkLst>
          <pc:docMk/>
          <pc:sldMk cId="1252230316" sldId="1399"/>
        </pc:sldMkLst>
        <pc:spChg chg="add del mod">
          <ac:chgData name="Schindler Christian" userId="0bce4de5-7821-4c64-963f-a53ddb3a0eee" providerId="ADAL" clId="{D2D0544E-7004-4A76-91EF-66687BE30267}" dt="2017-11-22T19:21:45.427" v="1124" actId="790"/>
          <ac:spMkLst>
            <pc:docMk/>
            <pc:sldMk cId="1252230316" sldId="1399"/>
            <ac:spMk id="3" creationId="{84A5A114-72CA-4ECE-A666-3C50D0D3B97F}"/>
          </ac:spMkLst>
        </pc:spChg>
        <pc:spChg chg="add del">
          <ac:chgData name="Schindler Christian" userId="0bce4de5-7821-4c64-963f-a53ddb3a0eee" providerId="ADAL" clId="{D2D0544E-7004-4A76-91EF-66687BE30267}" dt="2017-11-22T19:36:31.235" v="1916" actId="478"/>
          <ac:spMkLst>
            <pc:docMk/>
            <pc:sldMk cId="1252230316" sldId="1399"/>
            <ac:spMk id="4" creationId="{00000000-0000-0000-0000-000000000000}"/>
          </ac:spMkLst>
        </pc:spChg>
        <pc:spChg chg="add del mod">
          <ac:chgData name="Schindler Christian" userId="0bce4de5-7821-4c64-963f-a53ddb3a0eee" providerId="ADAL" clId="{D2D0544E-7004-4A76-91EF-66687BE30267}" dt="2017-11-22T19:21:45.427" v="1124" actId="790"/>
          <ac:spMkLst>
            <pc:docMk/>
            <pc:sldMk cId="1252230316" sldId="1399"/>
            <ac:spMk id="5" creationId="{6F505737-BB9E-4BBE-893F-FE2DFA51DEB0}"/>
          </ac:spMkLst>
        </pc:spChg>
        <pc:spChg chg="add del mod">
          <ac:chgData name="Schindler Christian" userId="0bce4de5-7821-4c64-963f-a53ddb3a0eee" providerId="ADAL" clId="{D2D0544E-7004-4A76-91EF-66687BE30267}" dt="2017-11-22T19:21:45.427" v="1124" actId="790"/>
          <ac:spMkLst>
            <pc:docMk/>
            <pc:sldMk cId="1252230316" sldId="1399"/>
            <ac:spMk id="6" creationId="{FF3DF0FD-710F-48BF-A213-B629F6A37248}"/>
          </ac:spMkLst>
        </pc:spChg>
        <pc:spChg chg="mod">
          <ac:chgData name="Schindler Christian" userId="0bce4de5-7821-4c64-963f-a53ddb3a0eee" providerId="ADAL" clId="{D2D0544E-7004-4A76-91EF-66687BE30267}" dt="2017-11-22T19:36:43.359" v="1917" actId="790"/>
          <ac:spMkLst>
            <pc:docMk/>
            <pc:sldMk cId="1252230316" sldId="1399"/>
            <ac:spMk id="7" creationId="{00000000-0000-0000-0000-000000000000}"/>
          </ac:spMkLst>
        </pc:spChg>
        <pc:spChg chg="mod">
          <ac:chgData name="Schindler Christian" userId="0bce4de5-7821-4c64-963f-a53ddb3a0eee" providerId="ADAL" clId="{D2D0544E-7004-4A76-91EF-66687BE30267}" dt="2017-11-22T19:23:50.143" v="1228" actId="20577"/>
          <ac:spMkLst>
            <pc:docMk/>
            <pc:sldMk cId="1252230316" sldId="1399"/>
            <ac:spMk id="8" creationId="{00000000-0000-0000-0000-000000000000}"/>
          </ac:spMkLst>
        </pc:spChg>
        <pc:graphicFrameChg chg="mod modGraphic">
          <ac:chgData name="Schindler Christian" userId="0bce4de5-7821-4c64-963f-a53ddb3a0eee" providerId="ADAL" clId="{D2D0544E-7004-4A76-91EF-66687BE30267}" dt="2017-11-22T19:24:28.325" v="1275" actId="20577"/>
          <ac:graphicFrameMkLst>
            <pc:docMk/>
            <pc:sldMk cId="1252230316" sldId="1399"/>
            <ac:graphicFrameMk id="2" creationId="{00000000-0000-0000-0000-000000000000}"/>
          </ac:graphicFrameMkLst>
        </pc:graphicFrameChg>
      </pc:sldChg>
      <pc:sldChg chg="addSp delSp modSp add del">
        <pc:chgData name="Schindler Christian" userId="0bce4de5-7821-4c64-963f-a53ddb3a0eee" providerId="ADAL" clId="{D2D0544E-7004-4A76-91EF-66687BE30267}" dt="2017-11-22T19:27:46.815" v="1347" actId="2696"/>
        <pc:sldMkLst>
          <pc:docMk/>
          <pc:sldMk cId="2976002954" sldId="1400"/>
        </pc:sldMkLst>
        <pc:spChg chg="del">
          <ac:chgData name="Schindler Christian" userId="0bce4de5-7821-4c64-963f-a53ddb3a0eee" providerId="ADAL" clId="{D2D0544E-7004-4A76-91EF-66687BE30267}" dt="2017-11-22T19:24:59.384" v="1278" actId="2696"/>
          <ac:spMkLst>
            <pc:docMk/>
            <pc:sldMk cId="2976002954" sldId="1400"/>
            <ac:spMk id="2" creationId="{E09A6A91-5380-4612-9926-CAB48588E3E9}"/>
          </ac:spMkLst>
        </pc:spChg>
        <pc:spChg chg="del">
          <ac:chgData name="Schindler Christian" userId="0bce4de5-7821-4c64-963f-a53ddb3a0eee" providerId="ADAL" clId="{D2D0544E-7004-4A76-91EF-66687BE30267}" dt="2017-11-22T19:24:59.384" v="1278" actId="2696"/>
          <ac:spMkLst>
            <pc:docMk/>
            <pc:sldMk cId="2976002954" sldId="1400"/>
            <ac:spMk id="3" creationId="{C7D9DC5E-AADB-4076-9310-F508FB2C396F}"/>
          </ac:spMkLst>
        </pc:spChg>
        <pc:spChg chg="add mod">
          <ac:chgData name="Schindler Christian" userId="0bce4de5-7821-4c64-963f-a53ddb3a0eee" providerId="ADAL" clId="{D2D0544E-7004-4A76-91EF-66687BE30267}" dt="2017-11-22T19:25:14.259" v="1295" actId="20577"/>
          <ac:spMkLst>
            <pc:docMk/>
            <pc:sldMk cId="2976002954" sldId="1400"/>
            <ac:spMk id="4" creationId="{90509964-CC96-4C89-B58B-1646CB550E48}"/>
          </ac:spMkLst>
        </pc:spChg>
        <pc:spChg chg="add mod">
          <ac:chgData name="Schindler Christian" userId="0bce4de5-7821-4c64-963f-a53ddb3a0eee" providerId="ADAL" clId="{D2D0544E-7004-4A76-91EF-66687BE30267}" dt="2017-11-22T19:24:59.384" v="1278" actId="2696"/>
          <ac:spMkLst>
            <pc:docMk/>
            <pc:sldMk cId="2976002954" sldId="1400"/>
            <ac:spMk id="5" creationId="{E82FD163-5F14-437E-9686-DD8449FE8905}"/>
          </ac:spMkLst>
        </pc:spChg>
      </pc:sldChg>
      <pc:sldChg chg="addSp delSp modSp add del modTransition">
        <pc:chgData name="Schindler Christian" userId="0bce4de5-7821-4c64-963f-a53ddb3a0eee" providerId="ADAL" clId="{D2D0544E-7004-4A76-91EF-66687BE30267}" dt="2017-11-22T19:35:11.167" v="1775" actId="20577"/>
        <pc:sldMkLst>
          <pc:docMk/>
          <pc:sldMk cId="640618690" sldId="1401"/>
        </pc:sldMkLst>
        <pc:spChg chg="add mod">
          <ac:chgData name="Schindler Christian" userId="0bce4de5-7821-4c64-963f-a53ddb3a0eee" providerId="ADAL" clId="{D2D0544E-7004-4A76-91EF-66687BE30267}" dt="2017-11-22T19:26:08.458" v="1302" actId="1076"/>
          <ac:spMkLst>
            <pc:docMk/>
            <pc:sldMk cId="640618690" sldId="1401"/>
            <ac:spMk id="2" creationId="{23B26013-0477-4A3C-A345-D03ABCA4C678}"/>
          </ac:spMkLst>
        </pc:spChg>
        <pc:spChg chg="add mod">
          <ac:chgData name="Schindler Christian" userId="0bce4de5-7821-4c64-963f-a53ddb3a0eee" providerId="ADAL" clId="{D2D0544E-7004-4A76-91EF-66687BE30267}" dt="2017-11-22T19:35:11.167" v="1775" actId="20577"/>
          <ac:spMkLst>
            <pc:docMk/>
            <pc:sldMk cId="640618690" sldId="1401"/>
            <ac:spMk id="2" creationId="{5821B267-A4D2-47CB-9C3C-4A60F7B6F5B4}"/>
          </ac:spMkLst>
        </pc:spChg>
        <pc:spChg chg="mod">
          <ac:chgData name="Schindler Christian" userId="0bce4de5-7821-4c64-963f-a53ddb3a0eee" providerId="ADAL" clId="{D2D0544E-7004-4A76-91EF-66687BE30267}" dt="2017-11-22T19:34:23.742" v="1708" actId="20577"/>
          <ac:spMkLst>
            <pc:docMk/>
            <pc:sldMk cId="640618690" sldId="1401"/>
            <ac:spMk id="4" creationId="{00000000-0000-0000-0000-000000000000}"/>
          </ac:spMkLst>
        </pc:spChg>
        <pc:spChg chg="del">
          <ac:chgData name="Schindler Christian" userId="0bce4de5-7821-4c64-963f-a53ddb3a0eee" providerId="ADAL" clId="{D2D0544E-7004-4A76-91EF-66687BE30267}" dt="2017-11-22T19:26:40.601" v="1306" actId="20577"/>
          <ac:spMkLst>
            <pc:docMk/>
            <pc:sldMk cId="640618690" sldId="1401"/>
            <ac:spMk id="6" creationId="{00000000-0000-0000-0000-000000000000}"/>
          </ac:spMkLst>
        </pc:spChg>
        <pc:spChg chg="del mod">
          <ac:chgData name="Schindler Christian" userId="0bce4de5-7821-4c64-963f-a53ddb3a0eee" providerId="ADAL" clId="{D2D0544E-7004-4A76-91EF-66687BE30267}" dt="2017-11-22T19:29:39.768" v="1462" actId="478"/>
          <ac:spMkLst>
            <pc:docMk/>
            <pc:sldMk cId="640618690" sldId="1401"/>
            <ac:spMk id="9" creationId="{00000000-0000-0000-0000-000000000000}"/>
          </ac:spMkLst>
        </pc:spChg>
        <pc:picChg chg="add del mod">
          <ac:chgData name="Schindler Christian" userId="0bce4de5-7821-4c64-963f-a53ddb3a0eee" providerId="ADAL" clId="{D2D0544E-7004-4A76-91EF-66687BE30267}" dt="2017-11-22T19:32:46.238" v="1588" actId="20577"/>
          <ac:picMkLst>
            <pc:docMk/>
            <pc:sldMk cId="640618690" sldId="1401"/>
            <ac:picMk id="3" creationId="{23EBCC54-EE81-4DB8-BCBB-E2A39EA9E2CE}"/>
          </ac:picMkLst>
        </pc:picChg>
        <pc:picChg chg="add mod">
          <ac:chgData name="Schindler Christian" userId="0bce4de5-7821-4c64-963f-a53ddb3a0eee" providerId="ADAL" clId="{D2D0544E-7004-4A76-91EF-66687BE30267}" dt="2017-11-22T19:33:07.252" v="1590" actId="1076"/>
          <ac:picMkLst>
            <pc:docMk/>
            <pc:sldMk cId="640618690" sldId="1401"/>
            <ac:picMk id="5" creationId="{69DEBB83-2DD3-454D-9BBA-A4719B9211C8}"/>
          </ac:picMkLst>
        </pc:picChg>
        <pc:picChg chg="add del mod">
          <ac:chgData name="Schindler Christian" userId="0bce4de5-7821-4c64-963f-a53ddb3a0eee" providerId="ADAL" clId="{D2D0544E-7004-4A76-91EF-66687BE30267}" dt="2017-11-22T19:31:58.886" v="1581" actId="20577"/>
          <ac:picMkLst>
            <pc:docMk/>
            <pc:sldMk cId="640618690" sldId="1401"/>
            <ac:picMk id="7" creationId="{93A512A5-DBED-4C6C-8CB0-8B7A009FD8CA}"/>
          </ac:picMkLst>
        </pc:picChg>
        <pc:picChg chg="add del mod">
          <ac:chgData name="Schindler Christian" userId="0bce4de5-7821-4c64-963f-a53ddb3a0eee" providerId="ADAL" clId="{D2D0544E-7004-4A76-91EF-66687BE30267}" dt="2017-11-22T19:32:39.578" v="1585" actId="478"/>
          <ac:picMkLst>
            <pc:docMk/>
            <pc:sldMk cId="640618690" sldId="1401"/>
            <ac:picMk id="8" creationId="{3059E5D9-2582-4919-8BCD-6BC80A296347}"/>
          </ac:picMkLst>
        </pc:picChg>
        <pc:picChg chg="del mod">
          <ac:chgData name="Schindler Christian" userId="0bce4de5-7821-4c64-963f-a53ddb3a0eee" providerId="ADAL" clId="{D2D0544E-7004-4A76-91EF-66687BE30267}" dt="2017-11-22T19:29:28.655" v="1457" actId="20577"/>
          <ac:picMkLst>
            <pc:docMk/>
            <pc:sldMk cId="640618690" sldId="1401"/>
            <ac:picMk id="10" creationId="{00000000-0000-0000-0000-000000000000}"/>
          </ac:picMkLst>
        </pc:picChg>
        <pc:picChg chg="add del">
          <ac:chgData name="Schindler Christian" userId="0bce4de5-7821-4c64-963f-a53ddb3a0eee" providerId="ADAL" clId="{D2D0544E-7004-4A76-91EF-66687BE30267}" dt="2017-11-22T19:33:23.924" v="1618" actId="478"/>
          <ac:picMkLst>
            <pc:docMk/>
            <pc:sldMk cId="640618690" sldId="1401"/>
            <ac:picMk id="11" creationId="{F6BE654F-A7E3-4553-9BBA-E2F87047FCA2}"/>
          </ac:picMkLst>
        </pc:picChg>
      </pc:sldChg>
      <pc:sldChg chg="modSp">
        <pc:chgData name="Schindler Christian" userId="0bce4de5-7821-4c64-963f-a53ddb3a0eee" providerId="ADAL" clId="{D2D0544E-7004-4A76-91EF-66687BE30267}" dt="2017-11-22T19:36:14.528" v="1915" actId="20577"/>
        <pc:sldMkLst>
          <pc:docMk/>
          <pc:sldMk cId="3075131404" sldId="1402"/>
        </pc:sldMkLst>
        <pc:spChg chg="mod">
          <ac:chgData name="Schindler Christian" userId="0bce4de5-7821-4c64-963f-a53ddb3a0eee" providerId="ADAL" clId="{D2D0544E-7004-4A76-91EF-66687BE30267}" dt="2017-11-22T19:36:14.528" v="1915" actId="20577"/>
          <ac:spMkLst>
            <pc:docMk/>
            <pc:sldMk cId="3075131404" sldId="1402"/>
            <ac:spMk id="2" creationId="{5821B267-A4D2-47CB-9C3C-4A60F7B6F5B4}"/>
          </ac:spMkLst>
        </pc:spChg>
        <pc:spChg chg="mod">
          <ac:chgData name="Schindler Christian" userId="0bce4de5-7821-4c64-963f-a53ddb3a0eee" providerId="ADAL" clId="{D2D0544E-7004-4A76-91EF-66687BE30267}" dt="2017-11-22T19:34:10.935" v="1670" actId="6549"/>
          <ac:spMkLst>
            <pc:docMk/>
            <pc:sldMk cId="3075131404" sldId="1402"/>
            <ac:spMk id="4" creationId="{00000000-0000-0000-0000-000000000000}"/>
          </ac:spMkLst>
        </pc:spChg>
      </pc:sldChg>
      <pc:sldChg chg="addSp delSp modSp add modTransition">
        <pc:chgData name="Schindler Christian" userId="0bce4de5-7821-4c64-963f-a53ddb3a0eee" providerId="ADAL" clId="{D2D0544E-7004-4A76-91EF-66687BE30267}" dt="2017-11-22T19:40:28.717" v="2161" actId="790"/>
        <pc:sldMkLst>
          <pc:docMk/>
          <pc:sldMk cId="3557369318" sldId="1403"/>
        </pc:sldMkLst>
        <pc:spChg chg="add del mod">
          <ac:chgData name="Schindler Christian" userId="0bce4de5-7821-4c64-963f-a53ddb3a0eee" providerId="ADAL" clId="{D2D0544E-7004-4A76-91EF-66687BE30267}" dt="2017-11-22T19:38:22.410" v="1929" actId="790"/>
          <ac:spMkLst>
            <pc:docMk/>
            <pc:sldMk cId="3557369318" sldId="1403"/>
            <ac:spMk id="2" creationId="{7309EAD1-7F9C-44AB-B423-5455C7743927}"/>
          </ac:spMkLst>
        </pc:spChg>
        <pc:spChg chg="add mod">
          <ac:chgData name="Schindler Christian" userId="0bce4de5-7821-4c64-963f-a53ddb3a0eee" providerId="ADAL" clId="{D2D0544E-7004-4A76-91EF-66687BE30267}" dt="2017-11-22T19:40:28.717" v="2161" actId="790"/>
          <ac:spMkLst>
            <pc:docMk/>
            <pc:sldMk cId="3557369318" sldId="1403"/>
            <ac:spMk id="3" creationId="{58009525-DA37-4A23-9FE9-6D842391A2CE}"/>
          </ac:spMkLst>
        </pc:spChg>
        <pc:spChg chg="mod">
          <ac:chgData name="Schindler Christian" userId="0bce4de5-7821-4c64-963f-a53ddb3a0eee" providerId="ADAL" clId="{D2D0544E-7004-4A76-91EF-66687BE30267}" dt="2017-11-22T19:40:28.717" v="2161" actId="790"/>
          <ac:spMkLst>
            <pc:docMk/>
            <pc:sldMk cId="3557369318" sldId="1403"/>
            <ac:spMk id="4" creationId="{00000000-0000-0000-0000-000000000000}"/>
          </ac:spMkLst>
        </pc:spChg>
        <pc:spChg chg="del mod">
          <ac:chgData name="Schindler Christian" userId="0bce4de5-7821-4c64-963f-a53ddb3a0eee" providerId="ADAL" clId="{D2D0544E-7004-4A76-91EF-66687BE30267}" dt="2017-11-22T19:38:22.410" v="1929" actId="790"/>
          <ac:spMkLst>
            <pc:docMk/>
            <pc:sldMk cId="3557369318" sldId="1403"/>
            <ac:spMk id="5" creationId="{00000000-0000-0000-0000-000000000000}"/>
          </ac:spMkLst>
        </pc:spChg>
        <pc:spChg chg="add del mod">
          <ac:chgData name="Schindler Christian" userId="0bce4de5-7821-4c64-963f-a53ddb3a0eee" providerId="ADAL" clId="{D2D0544E-7004-4A76-91EF-66687BE30267}" dt="2017-11-22T19:39:47.038" v="2115" actId="790"/>
          <ac:spMkLst>
            <pc:docMk/>
            <pc:sldMk cId="3557369318" sldId="1403"/>
            <ac:spMk id="6" creationId="{BC22998E-31A6-45BD-AFE4-B8FF20A16605}"/>
          </ac:spMkLst>
        </pc:spChg>
        <pc:spChg chg="add del mod">
          <ac:chgData name="Schindler Christian" userId="0bce4de5-7821-4c64-963f-a53ddb3a0eee" providerId="ADAL" clId="{D2D0544E-7004-4A76-91EF-66687BE30267}" dt="2017-11-22T19:39:47.038" v="2115" actId="790"/>
          <ac:spMkLst>
            <pc:docMk/>
            <pc:sldMk cId="3557369318" sldId="1403"/>
            <ac:spMk id="7" creationId="{6A9B09CB-E7DB-4B83-A45F-B5C65B9C4044}"/>
          </ac:spMkLst>
        </pc:spChg>
      </pc:sldChg>
      <pc:sldChg chg="modSp add">
        <pc:chgData name="Schindler Christian" userId="0bce4de5-7821-4c64-963f-a53ddb3a0eee" providerId="ADAL" clId="{D2D0544E-7004-4A76-91EF-66687BE30267}" dt="2017-11-22T19:55:41.899" v="2417" actId="20577"/>
        <pc:sldMkLst>
          <pc:docMk/>
          <pc:sldMk cId="1219334320" sldId="1404"/>
        </pc:sldMkLst>
        <pc:spChg chg="mod">
          <ac:chgData name="Schindler Christian" userId="0bce4de5-7821-4c64-963f-a53ddb3a0eee" providerId="ADAL" clId="{D2D0544E-7004-4A76-91EF-66687BE30267}" dt="2017-11-22T19:49:47.358" v="2286" actId="20577"/>
          <ac:spMkLst>
            <pc:docMk/>
            <pc:sldMk cId="1219334320" sldId="1404"/>
            <ac:spMk id="2" creationId="{1EF9F3C7-4300-4D6F-A7D8-E9F21880386A}"/>
          </ac:spMkLst>
        </pc:spChg>
        <pc:spChg chg="mod">
          <ac:chgData name="Schindler Christian" userId="0bce4de5-7821-4c64-963f-a53ddb3a0eee" providerId="ADAL" clId="{D2D0544E-7004-4A76-91EF-66687BE30267}" dt="2017-11-22T19:55:41.899" v="2417" actId="20577"/>
          <ac:spMkLst>
            <pc:docMk/>
            <pc:sldMk cId="1219334320" sldId="1404"/>
            <ac:spMk id="3" creationId="{C394DAEF-9AF1-4776-8B16-1923CCBD7375}"/>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796643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solidFill>
                  <a:schemeClr val="tx1">
                    <a:alpha val="99000"/>
                  </a:schemeClr>
                </a:solidFill>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2252895765"/>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alpha val="99000"/>
          </a:schemeClr>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alpha val="99000"/>
          </a:schemeClr>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alpha val="99000"/>
          </a:schemeClr>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alpha val="99000"/>
          </a:schemeClr>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alpha val="99000"/>
          </a:schemeClr>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7" name="Slide Number Placeholder 6"/>
          <p:cNvSpPr>
            <a:spLocks noGrp="1"/>
          </p:cNvSpPr>
          <p:nvPr>
            <p:ph type="sldNum" sz="quarter" idx="13"/>
          </p:nvPr>
        </p:nvSpPr>
        <p:spPr>
          <a:xfrm>
            <a:off x="6172199" y="8685213"/>
            <a:ext cx="684213" cy="457200"/>
          </a:xfrm>
        </p:spPr>
        <p:txBody>
          <a:bodyPr/>
          <a:lstStyle/>
          <a:p>
            <a:fld id="{EC87E0CF-87F6-4B58-B8B8-DCAB2DAAF3CA}" type="slidenum">
              <a:rPr lang="en-US" smtClean="0"/>
              <a:pPr/>
              <a:t>1</a:t>
            </a:fld>
            <a:endParaRPr lang="en-US" dirty="0"/>
          </a:p>
        </p:txBody>
      </p:sp>
    </p:spTree>
    <p:extLst>
      <p:ext uri="{BB962C8B-B14F-4D97-AF65-F5344CB8AC3E}">
        <p14:creationId xmlns:p14="http://schemas.microsoft.com/office/powerpoint/2010/main" val="15622993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3DDD7B8E-FAD7-4988-A626-3C476A2BF12B}" type="datetime1">
              <a:rPr lang="en-US" smtClean="0">
                <a:solidFill>
                  <a:prstClr val="black"/>
                </a:solidFill>
              </a:rPr>
              <a:pPr/>
              <a:t>2/16/2021</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91</a:t>
            </a:fld>
            <a:endParaRPr lang="en-US" dirty="0">
              <a:solidFill>
                <a:prstClr val="black"/>
              </a:solidFill>
            </a:endParaRPr>
          </a:p>
        </p:txBody>
      </p:sp>
      <p:sp>
        <p:nvSpPr>
          <p:cNvPr id="6" name="Header Placeholder 5"/>
          <p:cNvSpPr>
            <a:spLocks noGrp="1"/>
          </p:cNvSpPr>
          <p:nvPr>
            <p:ph type="hdr" sz="quarter" idx="12"/>
          </p:nvPr>
        </p:nvSpPr>
        <p:spPr>
          <a:xfrm>
            <a:off x="0" y="0"/>
            <a:ext cx="2971800" cy="457200"/>
          </a:xfrm>
          <a:prstGeom prst="rect">
            <a:avLst/>
          </a:prstGeom>
        </p:spPr>
        <p:txBody>
          <a:bodyPr/>
          <a:lstStyle/>
          <a:p>
            <a:r>
              <a:rPr lang="en-US">
                <a:solidFill>
                  <a:prstClr val="black"/>
                </a:solidFill>
              </a:rPr>
              <a:t>Microsoft Exchange</a:t>
            </a:r>
            <a:endParaRPr lang="en-US" dirty="0">
              <a:solidFill>
                <a:prstClr val="black"/>
              </a:solidFill>
            </a:endParaRPr>
          </a:p>
        </p:txBody>
      </p:sp>
      <p:sp>
        <p:nvSpPr>
          <p:cNvPr id="7" name="Footer Placeholder 6"/>
          <p:cNvSpPr>
            <a:spLocks noGrp="1"/>
          </p:cNvSpPr>
          <p:nvPr>
            <p:ph type="ftr" sz="quarter" idx="13"/>
          </p:nvPr>
        </p:nvSpPr>
        <p:spPr>
          <a:xfrm>
            <a:off x="0" y="8686800"/>
            <a:ext cx="5920740" cy="355964"/>
          </a:xfrm>
          <a:prstGeom prst="rect">
            <a:avLst/>
          </a:prstGeom>
        </p:spPr>
        <p:txBody>
          <a:bodyPr/>
          <a:lstStyle/>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234205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28B7B0-E331-40D3-8C41-8E569C0F1B9D}" type="slidenum">
              <a:rPr lang="en-US" smtClean="0">
                <a:solidFill>
                  <a:prstClr val="black"/>
                </a:solidFill>
              </a:rPr>
              <a:pPr/>
              <a:t>92</a:t>
            </a:fld>
            <a:endParaRPr lang="en-US">
              <a:solidFill>
                <a:prstClr val="black"/>
              </a:solidFill>
            </a:endParaRPr>
          </a:p>
        </p:txBody>
      </p:sp>
    </p:spTree>
    <p:extLst>
      <p:ext uri="{BB962C8B-B14F-4D97-AF65-F5344CB8AC3E}">
        <p14:creationId xmlns:p14="http://schemas.microsoft.com/office/powerpoint/2010/main" val="13892498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3DDD7B8E-FAD7-4988-A626-3C476A2BF12B}" type="datetime1">
              <a:rPr lang="en-US" smtClean="0">
                <a:solidFill>
                  <a:prstClr val="black"/>
                </a:solidFill>
              </a:rPr>
              <a:pPr/>
              <a:t>2/16/2021</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93</a:t>
            </a:fld>
            <a:endParaRPr lang="en-US" dirty="0">
              <a:solidFill>
                <a:prstClr val="black"/>
              </a:solidFill>
            </a:endParaRPr>
          </a:p>
        </p:txBody>
      </p:sp>
      <p:sp>
        <p:nvSpPr>
          <p:cNvPr id="6" name="Header Placeholder 5"/>
          <p:cNvSpPr>
            <a:spLocks noGrp="1"/>
          </p:cNvSpPr>
          <p:nvPr>
            <p:ph type="hdr" sz="quarter" idx="12"/>
          </p:nvPr>
        </p:nvSpPr>
        <p:spPr>
          <a:xfrm>
            <a:off x="0" y="0"/>
            <a:ext cx="2971800" cy="457200"/>
          </a:xfrm>
          <a:prstGeom prst="rect">
            <a:avLst/>
          </a:prstGeom>
        </p:spPr>
        <p:txBody>
          <a:bodyPr/>
          <a:lstStyle/>
          <a:p>
            <a:r>
              <a:rPr lang="en-US">
                <a:solidFill>
                  <a:prstClr val="black"/>
                </a:solidFill>
              </a:rPr>
              <a:t>Microsoft Exchange</a:t>
            </a:r>
            <a:endParaRPr lang="en-US" dirty="0">
              <a:solidFill>
                <a:prstClr val="black"/>
              </a:solidFill>
            </a:endParaRPr>
          </a:p>
        </p:txBody>
      </p:sp>
      <p:sp>
        <p:nvSpPr>
          <p:cNvPr id="7" name="Footer Placeholder 6"/>
          <p:cNvSpPr>
            <a:spLocks noGrp="1"/>
          </p:cNvSpPr>
          <p:nvPr>
            <p:ph type="ftr" sz="quarter" idx="13"/>
          </p:nvPr>
        </p:nvSpPr>
        <p:spPr>
          <a:xfrm>
            <a:off x="0" y="8686800"/>
            <a:ext cx="5920740" cy="355964"/>
          </a:xfrm>
          <a:prstGeom prst="rect">
            <a:avLst/>
          </a:prstGeom>
        </p:spPr>
        <p:txBody>
          <a:bodyPr/>
          <a:lstStyle/>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144248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3DDD7B8E-FAD7-4988-A626-3C476A2BF12B}" type="datetime1">
              <a:rPr lang="en-US" smtClean="0">
                <a:solidFill>
                  <a:prstClr val="black"/>
                </a:solidFill>
              </a:rPr>
              <a:pPr/>
              <a:t>2/16/2021</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94</a:t>
            </a:fld>
            <a:endParaRPr lang="en-US" dirty="0">
              <a:solidFill>
                <a:prstClr val="black"/>
              </a:solidFill>
            </a:endParaRPr>
          </a:p>
        </p:txBody>
      </p:sp>
      <p:sp>
        <p:nvSpPr>
          <p:cNvPr id="6" name="Header Placeholder 5"/>
          <p:cNvSpPr>
            <a:spLocks noGrp="1"/>
          </p:cNvSpPr>
          <p:nvPr>
            <p:ph type="hdr" sz="quarter" idx="12"/>
          </p:nvPr>
        </p:nvSpPr>
        <p:spPr>
          <a:xfrm>
            <a:off x="0" y="0"/>
            <a:ext cx="2971800" cy="457200"/>
          </a:xfrm>
          <a:prstGeom prst="rect">
            <a:avLst/>
          </a:prstGeom>
        </p:spPr>
        <p:txBody>
          <a:bodyPr/>
          <a:lstStyle/>
          <a:p>
            <a:r>
              <a:rPr lang="en-US">
                <a:solidFill>
                  <a:prstClr val="black"/>
                </a:solidFill>
              </a:rPr>
              <a:t>Microsoft Exchange</a:t>
            </a:r>
            <a:endParaRPr lang="en-US" dirty="0">
              <a:solidFill>
                <a:prstClr val="black"/>
              </a:solidFill>
            </a:endParaRPr>
          </a:p>
        </p:txBody>
      </p:sp>
      <p:sp>
        <p:nvSpPr>
          <p:cNvPr id="7" name="Footer Placeholder 6"/>
          <p:cNvSpPr>
            <a:spLocks noGrp="1"/>
          </p:cNvSpPr>
          <p:nvPr>
            <p:ph type="ftr" sz="quarter" idx="13"/>
          </p:nvPr>
        </p:nvSpPr>
        <p:spPr>
          <a:xfrm>
            <a:off x="0" y="8686800"/>
            <a:ext cx="5920740" cy="355964"/>
          </a:xfrm>
          <a:prstGeom prst="rect">
            <a:avLst/>
          </a:prstGeom>
        </p:spPr>
        <p:txBody>
          <a:bodyPr/>
          <a:lstStyle/>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683483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3DDD7B8E-FAD7-4988-A626-3C476A2BF12B}" type="datetime1">
              <a:rPr lang="en-US" smtClean="0">
                <a:solidFill>
                  <a:prstClr val="black"/>
                </a:solidFill>
              </a:rPr>
              <a:pPr/>
              <a:t>2/16/2021</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95</a:t>
            </a:fld>
            <a:endParaRPr lang="en-US" dirty="0">
              <a:solidFill>
                <a:prstClr val="black"/>
              </a:solidFill>
            </a:endParaRPr>
          </a:p>
        </p:txBody>
      </p:sp>
      <p:sp>
        <p:nvSpPr>
          <p:cNvPr id="6" name="Header Placeholder 5"/>
          <p:cNvSpPr>
            <a:spLocks noGrp="1"/>
          </p:cNvSpPr>
          <p:nvPr>
            <p:ph type="hdr" sz="quarter" idx="12"/>
          </p:nvPr>
        </p:nvSpPr>
        <p:spPr>
          <a:xfrm>
            <a:off x="0" y="0"/>
            <a:ext cx="2971800" cy="457200"/>
          </a:xfrm>
          <a:prstGeom prst="rect">
            <a:avLst/>
          </a:prstGeom>
        </p:spPr>
        <p:txBody>
          <a:bodyPr/>
          <a:lstStyle/>
          <a:p>
            <a:r>
              <a:rPr lang="en-US">
                <a:solidFill>
                  <a:prstClr val="black"/>
                </a:solidFill>
              </a:rPr>
              <a:t>Microsoft Exchange</a:t>
            </a:r>
            <a:endParaRPr lang="en-US" dirty="0">
              <a:solidFill>
                <a:prstClr val="black"/>
              </a:solidFill>
            </a:endParaRPr>
          </a:p>
        </p:txBody>
      </p:sp>
      <p:sp>
        <p:nvSpPr>
          <p:cNvPr id="7" name="Footer Placeholder 6"/>
          <p:cNvSpPr>
            <a:spLocks noGrp="1"/>
          </p:cNvSpPr>
          <p:nvPr>
            <p:ph type="ftr" sz="quarter" idx="13"/>
          </p:nvPr>
        </p:nvSpPr>
        <p:spPr>
          <a:xfrm>
            <a:off x="0" y="8686800"/>
            <a:ext cx="5920740" cy="355964"/>
          </a:xfrm>
          <a:prstGeom prst="rect">
            <a:avLst/>
          </a:prstGeom>
        </p:spPr>
        <p:txBody>
          <a:bodyPr/>
          <a:lstStyle/>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5946466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775EC373-A89E-40D6-8BC7-E936210E0A7A}" type="datetime1">
              <a:rPr lang="en-US" smtClean="0">
                <a:solidFill>
                  <a:prstClr val="black"/>
                </a:solidFill>
              </a:rPr>
              <a:pPr/>
              <a:t>2/16/2021</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96</a:t>
            </a:fld>
            <a:endParaRPr lang="en-US" dirty="0">
              <a:solidFill>
                <a:prstClr val="black"/>
              </a:solidFill>
            </a:endParaRPr>
          </a:p>
        </p:txBody>
      </p:sp>
      <p:sp>
        <p:nvSpPr>
          <p:cNvPr id="6" name="Header Placeholder 5"/>
          <p:cNvSpPr>
            <a:spLocks noGrp="1"/>
          </p:cNvSpPr>
          <p:nvPr>
            <p:ph type="hdr" sz="quarter" idx="12"/>
          </p:nvPr>
        </p:nvSpPr>
        <p:spPr>
          <a:xfrm>
            <a:off x="0" y="0"/>
            <a:ext cx="2971800" cy="457200"/>
          </a:xfrm>
          <a:prstGeom prst="rect">
            <a:avLst/>
          </a:prstGeom>
        </p:spPr>
        <p:txBody>
          <a:bodyPr/>
          <a:lstStyle/>
          <a:p>
            <a:r>
              <a:rPr lang="en-US">
                <a:solidFill>
                  <a:prstClr val="black"/>
                </a:solidFill>
              </a:rPr>
              <a:t>Microsoft Exchange</a:t>
            </a:r>
            <a:endParaRPr lang="en-US" dirty="0">
              <a:solidFill>
                <a:prstClr val="black"/>
              </a:solidFill>
            </a:endParaRPr>
          </a:p>
        </p:txBody>
      </p:sp>
      <p:sp>
        <p:nvSpPr>
          <p:cNvPr id="7" name="Footer Placeholder 6"/>
          <p:cNvSpPr>
            <a:spLocks noGrp="1"/>
          </p:cNvSpPr>
          <p:nvPr>
            <p:ph type="ftr" sz="quarter" idx="13"/>
          </p:nvPr>
        </p:nvSpPr>
        <p:spPr>
          <a:xfrm>
            <a:off x="0" y="8686800"/>
            <a:ext cx="5920740" cy="355964"/>
          </a:xfrm>
          <a:prstGeom prst="rect">
            <a:avLst/>
          </a:prstGeom>
        </p:spPr>
        <p:txBody>
          <a:bodyPr/>
          <a:lstStyle/>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2521868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4415B0BE-8A29-4EA0-9B29-B87138C901D3}" type="datetime1">
              <a:rPr lang="en-US" smtClean="0">
                <a:solidFill>
                  <a:prstClr val="black"/>
                </a:solidFill>
              </a:rPr>
              <a:pPr/>
              <a:t>2/16/2021</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102</a:t>
            </a:fld>
            <a:endParaRPr lang="en-US" dirty="0">
              <a:solidFill>
                <a:prstClr val="black"/>
              </a:solidFill>
            </a:endParaRPr>
          </a:p>
        </p:txBody>
      </p:sp>
      <p:sp>
        <p:nvSpPr>
          <p:cNvPr id="6" name="Header Placeholder 5"/>
          <p:cNvSpPr>
            <a:spLocks noGrp="1"/>
          </p:cNvSpPr>
          <p:nvPr>
            <p:ph type="hdr" sz="quarter" idx="12"/>
          </p:nvPr>
        </p:nvSpPr>
        <p:spPr>
          <a:xfrm>
            <a:off x="0" y="0"/>
            <a:ext cx="2971800" cy="457200"/>
          </a:xfrm>
          <a:prstGeom prst="rect">
            <a:avLst/>
          </a:prstGeom>
        </p:spPr>
        <p:txBody>
          <a:bodyPr/>
          <a:lstStyle/>
          <a:p>
            <a:r>
              <a:rPr lang="en-US">
                <a:solidFill>
                  <a:prstClr val="black"/>
                </a:solidFill>
              </a:rPr>
              <a:t>Microsoft Exchange</a:t>
            </a:r>
            <a:endParaRPr lang="en-US" dirty="0">
              <a:solidFill>
                <a:prstClr val="black"/>
              </a:solidFill>
            </a:endParaRPr>
          </a:p>
        </p:txBody>
      </p:sp>
      <p:sp>
        <p:nvSpPr>
          <p:cNvPr id="7" name="Footer Placeholder 6"/>
          <p:cNvSpPr>
            <a:spLocks noGrp="1"/>
          </p:cNvSpPr>
          <p:nvPr>
            <p:ph type="ftr" sz="quarter" idx="13"/>
          </p:nvPr>
        </p:nvSpPr>
        <p:spPr>
          <a:xfrm>
            <a:off x="0" y="8686800"/>
            <a:ext cx="5920740" cy="355964"/>
          </a:xfrm>
          <a:prstGeom prst="rect">
            <a:avLst/>
          </a:prstGeom>
        </p:spPr>
        <p:txBody>
          <a:bodyPr/>
          <a:lstStyle/>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574238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0D90C03C-5887-44C3-8C69-4DA99709C4E3}" type="datetime1">
              <a:rPr lang="en-US" smtClean="0">
                <a:solidFill>
                  <a:prstClr val="black"/>
                </a:solidFill>
              </a:rPr>
              <a:pPr/>
              <a:t>2/16/2021</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119</a:t>
            </a:fld>
            <a:endParaRPr lang="en-US" dirty="0">
              <a:solidFill>
                <a:prstClr val="black"/>
              </a:solidFill>
            </a:endParaRPr>
          </a:p>
        </p:txBody>
      </p:sp>
      <p:sp>
        <p:nvSpPr>
          <p:cNvPr id="6" name="Header Placeholder 5"/>
          <p:cNvSpPr>
            <a:spLocks noGrp="1"/>
          </p:cNvSpPr>
          <p:nvPr>
            <p:ph type="hdr" sz="quarter" idx="12"/>
          </p:nvPr>
        </p:nvSpPr>
        <p:spPr>
          <a:xfrm>
            <a:off x="0" y="0"/>
            <a:ext cx="2971800" cy="457200"/>
          </a:xfrm>
          <a:prstGeom prst="rect">
            <a:avLst/>
          </a:prstGeom>
        </p:spPr>
        <p:txBody>
          <a:bodyPr/>
          <a:lstStyle/>
          <a:p>
            <a:r>
              <a:rPr lang="en-US">
                <a:solidFill>
                  <a:prstClr val="black"/>
                </a:solidFill>
              </a:rPr>
              <a:t>Microsoft Exchange</a:t>
            </a:r>
            <a:endParaRPr lang="en-US" dirty="0">
              <a:solidFill>
                <a:prstClr val="black"/>
              </a:solidFill>
            </a:endParaRPr>
          </a:p>
        </p:txBody>
      </p:sp>
      <p:sp>
        <p:nvSpPr>
          <p:cNvPr id="7" name="Footer Placeholder 6"/>
          <p:cNvSpPr>
            <a:spLocks noGrp="1"/>
          </p:cNvSpPr>
          <p:nvPr>
            <p:ph type="ftr" sz="quarter" idx="13"/>
          </p:nvPr>
        </p:nvSpPr>
        <p:spPr>
          <a:xfrm>
            <a:off x="0" y="8686800"/>
            <a:ext cx="5920740" cy="355964"/>
          </a:xfrm>
          <a:prstGeom prst="rect">
            <a:avLst/>
          </a:prstGeom>
        </p:spPr>
        <p:txBody>
          <a:bodyPr/>
          <a:lstStyle/>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420514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AT"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120</a:t>
            </a:fld>
            <a:endParaRPr lang="en-US" dirty="0"/>
          </a:p>
        </p:txBody>
      </p:sp>
    </p:spTree>
    <p:extLst>
      <p:ext uri="{BB962C8B-B14F-4D97-AF65-F5344CB8AC3E}">
        <p14:creationId xmlns:p14="http://schemas.microsoft.com/office/powerpoint/2010/main" val="977892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sz="900" kern="1200" dirty="0">
              <a:solidFill>
                <a:schemeClr val="tx1"/>
              </a:solidFill>
              <a:effectLst/>
              <a:latin typeface="Segoe UI Light" pitchFamily="34" charset="0"/>
              <a:ea typeface="+mn-ea"/>
              <a:cs typeface="+mn-cs"/>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2B5FD9D0-1177-4A4F-BFCC-C283F391CF7D}" type="datetime1">
              <a:rPr lang="en-US" smtClean="0">
                <a:solidFill>
                  <a:prstClr val="black"/>
                </a:solidFill>
              </a:rPr>
              <a:pPr/>
              <a:t>2/16/2021</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129</a:t>
            </a:fld>
            <a:endParaRPr lang="en-US" dirty="0">
              <a:solidFill>
                <a:prstClr val="black"/>
              </a:solidFill>
            </a:endParaRPr>
          </a:p>
        </p:txBody>
      </p:sp>
      <p:sp>
        <p:nvSpPr>
          <p:cNvPr id="6" name="Header Placeholder 5"/>
          <p:cNvSpPr>
            <a:spLocks noGrp="1"/>
          </p:cNvSpPr>
          <p:nvPr>
            <p:ph type="hdr" sz="quarter" idx="12"/>
          </p:nvPr>
        </p:nvSpPr>
        <p:spPr>
          <a:xfrm>
            <a:off x="0" y="0"/>
            <a:ext cx="2971800" cy="457200"/>
          </a:xfrm>
          <a:prstGeom prst="rect">
            <a:avLst/>
          </a:prstGeom>
        </p:spPr>
        <p:txBody>
          <a:bodyPr/>
          <a:lstStyle/>
          <a:p>
            <a:r>
              <a:rPr lang="en-US">
                <a:solidFill>
                  <a:prstClr val="black"/>
                </a:solidFill>
              </a:rPr>
              <a:t>Microsoft Exchange</a:t>
            </a:r>
            <a:endParaRPr lang="en-US" dirty="0">
              <a:solidFill>
                <a:prstClr val="black"/>
              </a:solidFill>
            </a:endParaRPr>
          </a:p>
        </p:txBody>
      </p:sp>
      <p:sp>
        <p:nvSpPr>
          <p:cNvPr id="7" name="Footer Placeholder 6"/>
          <p:cNvSpPr>
            <a:spLocks noGrp="1"/>
          </p:cNvSpPr>
          <p:nvPr>
            <p:ph type="ftr" sz="quarter" idx="13"/>
          </p:nvPr>
        </p:nvSpPr>
        <p:spPr>
          <a:xfrm>
            <a:off x="0" y="8686800"/>
            <a:ext cx="5920740" cy="355964"/>
          </a:xfrm>
          <a:prstGeom prst="rect">
            <a:avLst/>
          </a:prstGeom>
        </p:spPr>
        <p:txBody>
          <a:bodyPr/>
          <a:lstStyle/>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231204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9538" y="74613"/>
            <a:ext cx="3216275" cy="1809750"/>
          </a:xfrm>
        </p:spPr>
      </p:sp>
      <p:sp>
        <p:nvSpPr>
          <p:cNvPr id="3" name="Notes Placeholder 2"/>
          <p:cNvSpPr>
            <a:spLocks noGrp="1"/>
          </p:cNvSpPr>
          <p:nvPr>
            <p:ph type="body" idx="1"/>
          </p:nvPr>
        </p:nvSpPr>
        <p:spPr>
          <a:xfrm>
            <a:off x="307492" y="2093939"/>
            <a:ext cx="6149837" cy="6550389"/>
          </a:xfrm>
        </p:spPr>
        <p:txBody>
          <a:bodyPr/>
          <a:lstStyle/>
          <a:p>
            <a:endParaRPr lang="en-US" sz="1000" dirty="0">
              <a:effectLst/>
              <a:latin typeface="Arial"/>
              <a:ea typeface="Calibri"/>
            </a:endParaRPr>
          </a:p>
        </p:txBody>
      </p:sp>
      <p:sp>
        <p:nvSpPr>
          <p:cNvPr id="4" name="Slide Number Placeholder 3"/>
          <p:cNvSpPr>
            <a:spLocks noGrp="1"/>
          </p:cNvSpPr>
          <p:nvPr>
            <p:ph type="sldNum" sz="quarter" idx="10"/>
          </p:nvPr>
        </p:nvSpPr>
        <p:spPr/>
        <p:txBody>
          <a:bodyPr/>
          <a:lstStyle/>
          <a:p>
            <a:fld id="{10CD1B5A-044C-458B-877D-0BDB839254B0}" type="slidenum">
              <a:rPr lang="en-US" smtClean="0"/>
              <a:t>2</a:t>
            </a:fld>
            <a:endParaRPr lang="en-US" dirty="0"/>
          </a:p>
        </p:txBody>
      </p:sp>
    </p:spTree>
    <p:extLst>
      <p:ext uri="{BB962C8B-B14F-4D97-AF65-F5344CB8AC3E}">
        <p14:creationId xmlns:p14="http://schemas.microsoft.com/office/powerpoint/2010/main" val="10550338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7" name="Slide Number Placeholder 6"/>
          <p:cNvSpPr>
            <a:spLocks noGrp="1"/>
          </p:cNvSpPr>
          <p:nvPr>
            <p:ph type="sldNum" sz="quarter" idx="13"/>
          </p:nvPr>
        </p:nvSpPr>
        <p:spPr/>
        <p:txBody>
          <a:bodyPr/>
          <a:lstStyle/>
          <a:p>
            <a:fld id="{EC87E0CF-87F6-4B58-B8B8-DCAB2DAAF3CA}" type="slidenum">
              <a:rPr lang="en-US" smtClean="0"/>
              <a:pPr/>
              <a:t>150</a:t>
            </a:fld>
            <a:endParaRPr lang="en-US" dirty="0"/>
          </a:p>
        </p:txBody>
      </p:sp>
    </p:spTree>
    <p:extLst>
      <p:ext uri="{BB962C8B-B14F-4D97-AF65-F5344CB8AC3E}">
        <p14:creationId xmlns:p14="http://schemas.microsoft.com/office/powerpoint/2010/main" val="3124531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9538" y="74613"/>
            <a:ext cx="3216275" cy="1809750"/>
          </a:xfrm>
        </p:spPr>
      </p:sp>
      <p:sp>
        <p:nvSpPr>
          <p:cNvPr id="3" name="Notes Placeholder 2"/>
          <p:cNvSpPr>
            <a:spLocks noGrp="1"/>
          </p:cNvSpPr>
          <p:nvPr>
            <p:ph type="body" idx="1"/>
          </p:nvPr>
        </p:nvSpPr>
        <p:spPr>
          <a:xfrm>
            <a:off x="307492" y="2093939"/>
            <a:ext cx="6149837" cy="6550389"/>
          </a:xfrm>
        </p:spPr>
        <p:txBody>
          <a:bodyPr/>
          <a:lstStyle/>
          <a:p>
            <a:endParaRPr lang="en-US" sz="1000" dirty="0">
              <a:effectLst/>
              <a:latin typeface="Arial"/>
              <a:ea typeface="Calibri"/>
            </a:endParaRPr>
          </a:p>
        </p:txBody>
      </p:sp>
      <p:sp>
        <p:nvSpPr>
          <p:cNvPr id="4" name="Slide Number Placeholder 3"/>
          <p:cNvSpPr>
            <a:spLocks noGrp="1"/>
          </p:cNvSpPr>
          <p:nvPr>
            <p:ph type="sldNum" sz="quarter" idx="10"/>
          </p:nvPr>
        </p:nvSpPr>
        <p:spPr/>
        <p:txBody>
          <a:bodyPr/>
          <a:lstStyle/>
          <a:p>
            <a:fld id="{10CD1B5A-044C-458B-877D-0BDB839254B0}" type="slidenum">
              <a:rPr lang="en-US" smtClean="0"/>
              <a:t>3</a:t>
            </a:fld>
            <a:endParaRPr lang="en-US" dirty="0"/>
          </a:p>
        </p:txBody>
      </p:sp>
    </p:spTree>
    <p:extLst>
      <p:ext uri="{BB962C8B-B14F-4D97-AF65-F5344CB8AC3E}">
        <p14:creationId xmlns:p14="http://schemas.microsoft.com/office/powerpoint/2010/main" val="30912512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9538" y="74613"/>
            <a:ext cx="3216275" cy="1809750"/>
          </a:xfrm>
        </p:spPr>
      </p:sp>
      <p:sp>
        <p:nvSpPr>
          <p:cNvPr id="3" name="Notes Placeholder 2"/>
          <p:cNvSpPr>
            <a:spLocks noGrp="1"/>
          </p:cNvSpPr>
          <p:nvPr>
            <p:ph type="body" idx="1"/>
          </p:nvPr>
        </p:nvSpPr>
        <p:spPr>
          <a:xfrm>
            <a:off x="307492" y="2093939"/>
            <a:ext cx="6149837" cy="6550389"/>
          </a:xfrm>
        </p:spPr>
        <p:txBody>
          <a:bodyPr/>
          <a:lstStyle/>
          <a:p>
            <a:endParaRPr lang="en-US" sz="1000" dirty="0">
              <a:effectLst/>
              <a:latin typeface="Arial"/>
              <a:ea typeface="Calibri"/>
            </a:endParaRPr>
          </a:p>
        </p:txBody>
      </p:sp>
      <p:sp>
        <p:nvSpPr>
          <p:cNvPr id="4" name="Slide Number Placeholder 3"/>
          <p:cNvSpPr>
            <a:spLocks noGrp="1"/>
          </p:cNvSpPr>
          <p:nvPr>
            <p:ph type="sldNum" sz="quarter" idx="10"/>
          </p:nvPr>
        </p:nvSpPr>
        <p:spPr/>
        <p:txBody>
          <a:bodyPr/>
          <a:lstStyle/>
          <a:p>
            <a:fld id="{10CD1B5A-044C-458B-877D-0BDB839254B0}" type="slidenum">
              <a:rPr lang="en-US" smtClean="0"/>
              <a:t>4</a:t>
            </a:fld>
            <a:endParaRPr lang="en-US" dirty="0"/>
          </a:p>
        </p:txBody>
      </p:sp>
    </p:spTree>
    <p:extLst>
      <p:ext uri="{BB962C8B-B14F-4D97-AF65-F5344CB8AC3E}">
        <p14:creationId xmlns:p14="http://schemas.microsoft.com/office/powerpoint/2010/main" val="1245508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9538" y="74613"/>
            <a:ext cx="3216275" cy="1809750"/>
          </a:xfrm>
        </p:spPr>
      </p:sp>
      <p:sp>
        <p:nvSpPr>
          <p:cNvPr id="3" name="Notes Placeholder 2"/>
          <p:cNvSpPr>
            <a:spLocks noGrp="1"/>
          </p:cNvSpPr>
          <p:nvPr>
            <p:ph type="body" idx="1"/>
          </p:nvPr>
        </p:nvSpPr>
        <p:spPr>
          <a:xfrm>
            <a:off x="307492" y="2093939"/>
            <a:ext cx="6149837" cy="6550389"/>
          </a:xfrm>
        </p:spPr>
        <p:txBody>
          <a:bodyPr/>
          <a:lstStyle/>
          <a:p>
            <a:endParaRPr lang="en-US" sz="1000" dirty="0">
              <a:effectLst/>
              <a:latin typeface="Arial"/>
            </a:endParaRPr>
          </a:p>
        </p:txBody>
      </p:sp>
      <p:sp>
        <p:nvSpPr>
          <p:cNvPr id="4" name="Slide Number Placeholder 3"/>
          <p:cNvSpPr>
            <a:spLocks noGrp="1"/>
          </p:cNvSpPr>
          <p:nvPr>
            <p:ph type="sldNum" sz="quarter" idx="10"/>
          </p:nvPr>
        </p:nvSpPr>
        <p:spPr/>
        <p:txBody>
          <a:bodyPr/>
          <a:lstStyle/>
          <a:p>
            <a:fld id="{10CD1B5A-044C-458B-877D-0BDB839254B0}" type="slidenum">
              <a:rPr lang="en-US" smtClean="0"/>
              <a:t>5</a:t>
            </a:fld>
            <a:endParaRPr lang="en-US" dirty="0"/>
          </a:p>
        </p:txBody>
      </p:sp>
    </p:spTree>
    <p:extLst>
      <p:ext uri="{BB962C8B-B14F-4D97-AF65-F5344CB8AC3E}">
        <p14:creationId xmlns:p14="http://schemas.microsoft.com/office/powerpoint/2010/main" val="11949367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DA5731-E79A-47A4-A38A-C5C1399103CB}" type="slidenum">
              <a:rPr lang="en-US" smtClean="0"/>
              <a:t>6</a:t>
            </a:fld>
            <a:endParaRPr lang="en-US" dirty="0"/>
          </a:p>
        </p:txBody>
      </p:sp>
    </p:spTree>
    <p:extLst>
      <p:ext uri="{BB962C8B-B14F-4D97-AF65-F5344CB8AC3E}">
        <p14:creationId xmlns:p14="http://schemas.microsoft.com/office/powerpoint/2010/main" val="19943252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7"/>
          <p:cNvSpPr txBox="1">
            <a:spLocks noGrp="1" noChangeArrowheads="1"/>
          </p:cNvSpPr>
          <p:nvPr/>
        </p:nvSpPr>
        <p:spPr bwMode="auto">
          <a:xfrm>
            <a:off x="3884027" y="8684926"/>
            <a:ext cx="2972421" cy="457513"/>
          </a:xfrm>
          <a:prstGeom prst="rect">
            <a:avLst/>
          </a:prstGeom>
          <a:noFill/>
          <a:ln>
            <a:miter lim="800000"/>
            <a:headEnd/>
            <a:tailEnd/>
          </a:ln>
        </p:spPr>
        <p:txBody>
          <a:bodyPr lIns="89730" tIns="44865" rIns="89730" bIns="44865" anchor="b"/>
          <a:lstStyle/>
          <a:p>
            <a:pPr algn="r">
              <a:defRPr/>
            </a:pPr>
            <a:fld id="{09E51219-3733-4B5E-AC4D-8CB8552C8782}" type="slidenum">
              <a:rPr lang="en-US" sz="1200">
                <a:latin typeface="Arial" charset="0"/>
              </a:rPr>
              <a:pPr algn="r">
                <a:defRPr/>
              </a:pPr>
              <a:t>15</a:t>
            </a:fld>
            <a:endParaRPr lang="en-US" sz="1200" dirty="0">
              <a:latin typeface="Arial" charset="0"/>
            </a:endParaRPr>
          </a:p>
        </p:txBody>
      </p:sp>
      <p:sp>
        <p:nvSpPr>
          <p:cNvPr id="60419" name="Rectangle 2"/>
          <p:cNvSpPr>
            <a:spLocks noGrp="1" noRot="1" noChangeAspect="1" noChangeArrowheads="1" noTextEdit="1"/>
          </p:cNvSpPr>
          <p:nvPr>
            <p:ph type="sldImg"/>
          </p:nvPr>
        </p:nvSpPr>
        <p:spPr>
          <a:xfrm>
            <a:off x="3914775" y="73025"/>
            <a:ext cx="3289300" cy="1851025"/>
          </a:xfrm>
          <a:ln/>
        </p:spPr>
      </p:sp>
      <p:sp>
        <p:nvSpPr>
          <p:cNvPr id="61444" name="Rectangle 3"/>
          <p:cNvSpPr>
            <a:spLocks noGrp="1" noChangeArrowheads="1"/>
          </p:cNvSpPr>
          <p:nvPr>
            <p:ph type="body" idx="1"/>
          </p:nvPr>
        </p:nvSpPr>
        <p:spPr>
          <a:xfrm>
            <a:off x="307492" y="2148590"/>
            <a:ext cx="6149837" cy="6733082"/>
          </a:xfrm>
          <a:ln/>
        </p:spPr>
        <p:txBody>
          <a:bodyPr/>
          <a:lstStyle/>
          <a:p>
            <a:pPr marL="186938" indent="-186938">
              <a:spcAft>
                <a:spcPts val="600"/>
              </a:spcAft>
              <a:defRPr/>
            </a:pPr>
            <a:r>
              <a:rPr lang="en-US" sz="1000" dirty="0">
                <a:latin typeface="Arial" pitchFamily="34" charset="0"/>
              </a:rPr>
              <a:t>Discuss the process that the Mailbox server uses when it receives data, as follows:</a:t>
            </a:r>
            <a:endParaRPr lang="en-US" altLang="ja-JP" sz="1000" dirty="0">
              <a:latin typeface="Arial" pitchFamily="34" charset="0"/>
            </a:endParaRPr>
          </a:p>
          <a:p>
            <a:pPr marL="228600" indent="-228600">
              <a:spcAft>
                <a:spcPts val="600"/>
              </a:spcAft>
              <a:buFontTx/>
              <a:buAutoNum type="arabicPeriod"/>
              <a:defRPr/>
            </a:pPr>
            <a:r>
              <a:rPr lang="en-US" altLang="ja-JP" sz="1000" dirty="0">
                <a:latin typeface="Arial" pitchFamily="34" charset="0"/>
              </a:rPr>
              <a:t>The Mailbox server receives the message.</a:t>
            </a:r>
          </a:p>
          <a:p>
            <a:pPr marL="228600" indent="-228600">
              <a:spcAft>
                <a:spcPts val="600"/>
              </a:spcAft>
              <a:buFontTx/>
              <a:buAutoNum type="arabicPeriod"/>
              <a:defRPr/>
            </a:pPr>
            <a:r>
              <a:rPr lang="en-US" altLang="ja-JP" sz="1000" dirty="0">
                <a:latin typeface="Arial" pitchFamily="34" charset="0"/>
              </a:rPr>
              <a:t>The Mailbox server writes the message to the current transaction log and memory cache simultaneously.</a:t>
            </a:r>
          </a:p>
          <a:p>
            <a:pPr marL="221210" lvl="1" indent="3116">
              <a:spcAft>
                <a:spcPts val="600"/>
              </a:spcAft>
              <a:defRPr/>
            </a:pPr>
            <a:r>
              <a:rPr lang="en-US" altLang="ja-JP" sz="1000" b="1" dirty="0">
                <a:latin typeface="Arial" pitchFamily="34" charset="0"/>
              </a:rPr>
              <a:t>Note:</a:t>
            </a:r>
            <a:r>
              <a:rPr lang="en-US" altLang="ja-JP" sz="1000" dirty="0">
                <a:latin typeface="Arial" pitchFamily="34" charset="0"/>
              </a:rPr>
              <a:t> If the current transaction log reaches 1 megabyte (MB) of storage, Exchange Server 2010 renames it and creates a new current transaction log.</a:t>
            </a:r>
          </a:p>
          <a:p>
            <a:pPr marL="224325" indent="-224325">
              <a:spcAft>
                <a:spcPts val="600"/>
              </a:spcAft>
              <a:buFont typeface="+mj-lt"/>
              <a:buAutoNum type="arabicPeriod" startAt="3"/>
              <a:defRPr/>
            </a:pPr>
            <a:r>
              <a:rPr lang="en-US" altLang="ja-JP" sz="1000" dirty="0">
                <a:latin typeface="Arial" pitchFamily="34" charset="0"/>
              </a:rPr>
              <a:t>The Mailbox server writes the transaction from memory cache to the appropriate database. </a:t>
            </a:r>
          </a:p>
          <a:p>
            <a:pPr marL="224325" indent="-224325">
              <a:spcAft>
                <a:spcPts val="600"/>
              </a:spcAft>
              <a:buFont typeface="+mj-lt"/>
              <a:buAutoNum type="arabicPeriod" startAt="3"/>
              <a:defRPr/>
            </a:pPr>
            <a:r>
              <a:rPr lang="en-US" altLang="ja-JP" sz="1000" dirty="0">
                <a:latin typeface="Arial" pitchFamily="34" charset="0"/>
              </a:rPr>
              <a:t>The Mailbox server updates the checkpoint file to indicate that the transaction was committed successfully to the database.</a:t>
            </a:r>
          </a:p>
          <a:p>
            <a:pPr marL="224325" indent="-224325">
              <a:spcAft>
                <a:spcPts val="600"/>
              </a:spcAft>
              <a:buFont typeface="+mj-lt"/>
              <a:buAutoNum type="arabicPeriod" startAt="3"/>
              <a:defRPr/>
            </a:pPr>
            <a:r>
              <a:rPr lang="en-US" altLang="ja-JP" sz="1000" dirty="0">
                <a:latin typeface="Arial" pitchFamily="34" charset="0"/>
              </a:rPr>
              <a:t>Clients can access and read the message in the database.</a:t>
            </a:r>
          </a:p>
          <a:p>
            <a:pPr marL="186938" indent="-186938">
              <a:defRPr/>
            </a:pPr>
            <a:endParaRPr lang="en-US" sz="1000" dirty="0">
              <a:latin typeface="Arial" pitchFamily="34" charset="0"/>
            </a:endParaRPr>
          </a:p>
          <a:p>
            <a:pPr marL="186938" indent="-186938">
              <a:defRPr/>
            </a:pPr>
            <a:r>
              <a:rPr lang="en-US" sz="1000" dirty="0">
                <a:latin typeface="Arial" pitchFamily="34" charset="0"/>
              </a:rPr>
              <a:t>When time permits, identify the files from the previous slide that each step of this process affect.</a:t>
            </a:r>
          </a:p>
        </p:txBody>
      </p:sp>
      <p:sp>
        <p:nvSpPr>
          <p:cNvPr id="7" name="Rectangle 6"/>
          <p:cNvSpPr/>
          <p:nvPr/>
        </p:nvSpPr>
        <p:spPr>
          <a:xfrm>
            <a:off x="0" y="0"/>
            <a:ext cx="3038475" cy="222250"/>
          </a:xfrm>
          <a:prstGeom prst="rect">
            <a:avLst/>
          </a:prstGeom>
          <a:noFill/>
          <a:ln w="25400" cap="flat" cmpd="sng" algn="ctr">
            <a:noFill/>
            <a:prstDash val="solid"/>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rgbClr val="000000"/>
                </a:solidFill>
                <a:latin typeface="Arial"/>
              </a:rPr>
              <a:t>20341B</a:t>
            </a:r>
          </a:p>
        </p:txBody>
      </p:sp>
      <p:sp>
        <p:nvSpPr>
          <p:cNvPr id="8" name="Rectangle 7"/>
          <p:cNvSpPr/>
          <p:nvPr/>
        </p:nvSpPr>
        <p:spPr>
          <a:xfrm>
            <a:off x="0" y="238125"/>
            <a:ext cx="3038475" cy="347663"/>
          </a:xfrm>
          <a:prstGeom prst="rect">
            <a:avLst/>
          </a:prstGeom>
          <a:noFill/>
          <a:ln w="25400" cap="flat" cmpd="sng" algn="ctr">
            <a:noFill/>
            <a:prstDash val="solid"/>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rgbClr val="336699"/>
                </a:solidFill>
                <a:latin typeface="Arial"/>
              </a:rPr>
              <a:t>2: Planning and Configuring Mailbox Servers</a:t>
            </a:r>
          </a:p>
        </p:txBody>
      </p:sp>
    </p:spTree>
    <p:extLst>
      <p:ext uri="{BB962C8B-B14F-4D97-AF65-F5344CB8AC3E}">
        <p14:creationId xmlns:p14="http://schemas.microsoft.com/office/powerpoint/2010/main" val="2920622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4F8B38-1ABA-4963-A5F6-5ADE6AFEFFA4}" type="slidenum">
              <a:rPr lang="en-US" smtClean="0"/>
              <a:t>66</a:t>
            </a:fld>
            <a:endParaRPr lang="en-US"/>
          </a:p>
        </p:txBody>
      </p:sp>
    </p:spTree>
    <p:extLst>
      <p:ext uri="{BB962C8B-B14F-4D97-AF65-F5344CB8AC3E}">
        <p14:creationId xmlns:p14="http://schemas.microsoft.com/office/powerpoint/2010/main" val="6616980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r>
              <a:rPr lang="en-US">
                <a:solidFill>
                  <a:prstClr val="black"/>
                </a:solidFill>
              </a:rPr>
              <a:t>TechReady 16</a:t>
            </a:r>
            <a:endParaRPr lang="en-US" dirty="0">
              <a:solidFill>
                <a:prstClr val="black"/>
              </a:solidFill>
            </a:endParaRPr>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a:xfrm>
            <a:off x="3884613" y="0"/>
            <a:ext cx="2971800" cy="457200"/>
          </a:xfrm>
          <a:prstGeom prst="rect">
            <a:avLst/>
          </a:prstGeom>
        </p:spPr>
        <p:txBody>
          <a:bodyPr/>
          <a:lstStyle/>
          <a:p>
            <a:fld id="{59E83E3A-1C32-45C2-AFCC-8AB5BD273A50}" type="datetime1">
              <a:rPr lang="en-US" smtClean="0">
                <a:solidFill>
                  <a:prstClr val="black"/>
                </a:solidFill>
              </a:rPr>
              <a:pPr/>
              <a:t>2/16/2021</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90</a:t>
            </a:fld>
            <a:endParaRPr lang="en-US" dirty="0">
              <a:solidFill>
                <a:prstClr val="black"/>
              </a:solidFill>
            </a:endParaRPr>
          </a:p>
        </p:txBody>
      </p:sp>
    </p:spTree>
    <p:extLst>
      <p:ext uri="{BB962C8B-B14F-4D97-AF65-F5344CB8AC3E}">
        <p14:creationId xmlns:p14="http://schemas.microsoft.com/office/powerpoint/2010/main" val="6460978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pic>
        <p:nvPicPr>
          <p:cNvPr id="14" name="Grafik 13"/>
          <p:cNvPicPr>
            <a:picLocks noChangeAspect="1"/>
          </p:cNvPicPr>
          <p:nvPr userDrawn="1"/>
        </p:nvPicPr>
        <p:blipFill rotWithShape="1">
          <a:blip r:embed="rId2" cstate="print">
            <a:extLst>
              <a:ext uri="{28A0092B-C50C-407E-A947-70E740481C1C}">
                <a14:useLocalDpi xmlns:a14="http://schemas.microsoft.com/office/drawing/2010/main" val="0"/>
              </a:ext>
            </a:extLst>
          </a:blip>
          <a:srcRect t="138" b="7496"/>
          <a:stretch/>
        </p:blipFill>
        <p:spPr>
          <a:xfrm>
            <a:off x="0" y="1"/>
            <a:ext cx="12192000" cy="6858000"/>
          </a:xfrm>
          <a:prstGeom prst="rect">
            <a:avLst/>
          </a:prstGeom>
        </p:spPr>
      </p:pic>
      <p:sp>
        <p:nvSpPr>
          <p:cNvPr id="3" name="Untertitel 2"/>
          <p:cNvSpPr>
            <a:spLocks noGrp="1"/>
          </p:cNvSpPr>
          <p:nvPr>
            <p:ph type="subTitle" idx="1"/>
          </p:nvPr>
        </p:nvSpPr>
        <p:spPr>
          <a:xfrm>
            <a:off x="374374" y="4890052"/>
            <a:ext cx="5648739" cy="1411356"/>
          </a:xfrm>
          <a:solidFill>
            <a:srgbClr val="AFD2A0">
              <a:alpha val="50196"/>
            </a:srgbClr>
          </a:solidFill>
        </p:spPr>
        <p:txBody>
          <a:bodyPr anchor="ct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AT" dirty="0"/>
          </a:p>
        </p:txBody>
      </p:sp>
      <p:sp>
        <p:nvSpPr>
          <p:cNvPr id="12" name="Titel 1"/>
          <p:cNvSpPr>
            <a:spLocks noGrp="1"/>
          </p:cNvSpPr>
          <p:nvPr>
            <p:ph type="title"/>
          </p:nvPr>
        </p:nvSpPr>
        <p:spPr>
          <a:xfrm>
            <a:off x="414130" y="992220"/>
            <a:ext cx="5608983" cy="3699051"/>
          </a:xfrm>
          <a:solidFill>
            <a:srgbClr val="AFD2A0">
              <a:alpha val="50196"/>
            </a:srgbClr>
          </a:solidFill>
        </p:spPr>
        <p:txBody>
          <a:bodyPr anchor="ctr"/>
          <a:lstStyle>
            <a:lvl1pPr>
              <a:defRPr sz="6000">
                <a:solidFill>
                  <a:schemeClr val="bg1"/>
                </a:solidFill>
              </a:defRPr>
            </a:lvl1pPr>
          </a:lstStyle>
          <a:p>
            <a:r>
              <a:rPr lang="en-US"/>
              <a:t>Click to edit Master title style</a:t>
            </a:r>
            <a:endParaRPr lang="de-AT" dirty="0"/>
          </a:p>
        </p:txBody>
      </p:sp>
      <p:pic>
        <p:nvPicPr>
          <p:cNvPr id="15" name="Grafik 1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5704" y="177002"/>
            <a:ext cx="1796271" cy="730800"/>
          </a:xfrm>
          <a:prstGeom prst="rect">
            <a:avLst/>
          </a:prstGeom>
          <a:noFill/>
        </p:spPr>
      </p:pic>
    </p:spTree>
    <p:extLst>
      <p:ext uri="{BB962C8B-B14F-4D97-AF65-F5344CB8AC3E}">
        <p14:creationId xmlns:p14="http://schemas.microsoft.com/office/powerpoint/2010/main" val="4083483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liennummernplatzhalt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FD4393-7175-4792-98E0-59A7B5E9D5E7}" type="slidenum">
              <a:rPr lang="de-AT" smtClean="0"/>
              <a:pPr/>
              <a:t>‹#›</a:t>
            </a:fld>
            <a:br>
              <a:rPr lang="de-AT" dirty="0"/>
            </a:br>
            <a:r>
              <a:rPr lang="de-AT" dirty="0"/>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400722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141922202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416916175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3663466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AT"/>
          </a:p>
        </p:txBody>
      </p:sp>
      <p:sp>
        <p:nvSpPr>
          <p:cNvPr id="3" name="Inhaltsplatzhalter 2"/>
          <p:cNvSpPr>
            <a:spLocks noGrp="1"/>
          </p:cNvSpPr>
          <p:nvPr>
            <p:ph idx="1"/>
          </p:nvPr>
        </p:nvSpPr>
        <p:spPr/>
        <p:txBody>
          <a:bodyPr/>
          <a:lstStyle>
            <a:lvl1pPr marL="177800" indent="-177800">
              <a:defRPr/>
            </a:lvl1pPr>
            <a:lvl2pPr marL="628650" indent="-171450">
              <a:defRPr/>
            </a:lvl2pPr>
            <a:lvl3pPr marL="1079500" indent="-165100">
              <a:defRPr/>
            </a:lvl3pPr>
            <a:lvl4pPr marL="1524000" indent="-152400">
              <a:defRPr/>
            </a:lvl4pPr>
            <a:lvl5pPr marL="1974850" indent="-14605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AT" dirty="0"/>
          </a:p>
        </p:txBody>
      </p:sp>
      <p:sp>
        <p:nvSpPr>
          <p:cNvPr id="5" name="Fußzeilenplatzhalt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liennummernplatzhalt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F553C0-8C39-4554-9AF7-90422F753453}" type="slidenum">
              <a:rPr kumimoji="0" lang="de-AT"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1007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spTree>
      <p:nvGrpSpPr>
        <p:cNvPr id="1" name=""/>
        <p:cNvGrpSpPr/>
        <p:nvPr/>
      </p:nvGrpSpPr>
      <p:grpSpPr>
        <a:xfrm>
          <a:off x="0" y="0"/>
          <a:ext cx="0" cy="0"/>
          <a:chOff x="0" y="0"/>
          <a:chExt cx="0" cy="0"/>
        </a:xfrm>
      </p:grpSpPr>
      <p:pic>
        <p:nvPicPr>
          <p:cNvPr id="13" name="Grafik 12"/>
          <p:cNvPicPr>
            <a:picLocks noChangeAspect="1"/>
          </p:cNvPicPr>
          <p:nvPr userDrawn="1"/>
        </p:nvPicPr>
        <p:blipFill rotWithShape="1">
          <a:blip r:embed="rId2" cstate="print">
            <a:extLst>
              <a:ext uri="{28A0092B-C50C-407E-A947-70E740481C1C}">
                <a14:useLocalDpi xmlns:a14="http://schemas.microsoft.com/office/drawing/2010/main" val="0"/>
              </a:ext>
            </a:extLst>
          </a:blip>
          <a:srcRect t="16571" b="241"/>
          <a:stretch/>
        </p:blipFill>
        <p:spPr>
          <a:xfrm>
            <a:off x="0" y="-19878"/>
            <a:ext cx="12192000" cy="6858000"/>
          </a:xfrm>
          <a:prstGeom prst="rect">
            <a:avLst/>
          </a:prstGeom>
        </p:spPr>
      </p:pic>
      <p:sp>
        <p:nvSpPr>
          <p:cNvPr id="2" name="Titel 1"/>
          <p:cNvSpPr>
            <a:spLocks noGrp="1"/>
          </p:cNvSpPr>
          <p:nvPr>
            <p:ph type="title"/>
          </p:nvPr>
        </p:nvSpPr>
        <p:spPr>
          <a:xfrm>
            <a:off x="831850" y="1709738"/>
            <a:ext cx="10515600" cy="2852737"/>
          </a:xfrm>
          <a:solidFill>
            <a:srgbClr val="AFD2A0">
              <a:alpha val="65098"/>
            </a:srgbClr>
          </a:solidFill>
        </p:spPr>
        <p:txBody>
          <a:bodyPr anchor="ctr"/>
          <a:lstStyle>
            <a:lvl1pPr>
              <a:defRPr sz="6000">
                <a:solidFill>
                  <a:srgbClr val="FF0000"/>
                </a:solidFill>
              </a:defRPr>
            </a:lvl1pPr>
          </a:lstStyle>
          <a:p>
            <a:r>
              <a:rPr lang="en-US" dirty="0"/>
              <a:t>Click to edit Master title style</a:t>
            </a:r>
            <a:endParaRPr lang="de-AT" dirty="0"/>
          </a:p>
        </p:txBody>
      </p:sp>
      <p:sp>
        <p:nvSpPr>
          <p:cNvPr id="3" name="Textplatzhalter 2"/>
          <p:cNvSpPr>
            <a:spLocks noGrp="1"/>
          </p:cNvSpPr>
          <p:nvPr>
            <p:ph type="body" idx="1"/>
          </p:nvPr>
        </p:nvSpPr>
        <p:spPr>
          <a:xfrm>
            <a:off x="831850" y="4711148"/>
            <a:ext cx="10515600" cy="1378502"/>
          </a:xfrm>
          <a:solidFill>
            <a:srgbClr val="AFD2A0">
              <a:alpha val="50196"/>
            </a:srgbClr>
          </a:solidFill>
        </p:spPr>
        <p:txBody>
          <a:bodyPr/>
          <a:lstStyle>
            <a:lvl1pPr marL="0" indent="0">
              <a:buNone/>
              <a:defRPr sz="2400">
                <a:solidFill>
                  <a:srgbClr val="FF00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ußzeilenplatzhalt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liennummernplatzhalt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F553C0-8C39-4554-9AF7-90422F753453}" type="slidenum">
              <a:rPr kumimoji="0" lang="de-AT"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2" name="Grafik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5704" y="177002"/>
            <a:ext cx="1796271" cy="730800"/>
          </a:xfrm>
          <a:prstGeom prst="rect">
            <a:avLst/>
          </a:prstGeom>
          <a:noFill/>
        </p:spPr>
      </p:pic>
    </p:spTree>
    <p:extLst>
      <p:ext uri="{BB962C8B-B14F-4D97-AF65-F5344CB8AC3E}">
        <p14:creationId xmlns:p14="http://schemas.microsoft.com/office/powerpoint/2010/main" val="3539661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AT" dirty="0"/>
          </a:p>
        </p:txBody>
      </p:sp>
      <p:sp>
        <p:nvSpPr>
          <p:cNvPr id="3" name="Inhaltsplatzhalter 2"/>
          <p:cNvSpPr>
            <a:spLocks noGrp="1"/>
          </p:cNvSpPr>
          <p:nvPr>
            <p:ph sz="half" idx="1"/>
          </p:nvPr>
        </p:nvSpPr>
        <p:spPr>
          <a:xfrm>
            <a:off x="838200" y="1825625"/>
            <a:ext cx="5181600" cy="4351338"/>
          </a:xfrm>
        </p:spPr>
        <p:txBody>
          <a:bodyPr vert="horz" lIns="91440" tIns="45720" rIns="91440" bIns="45720" rtlCol="0">
            <a:normAutofit/>
          </a:bodyPr>
          <a:lstStyle>
            <a:lvl1pPr>
              <a:defRPr lang="de-DE" dirty="0" smtClean="0"/>
            </a:lvl1pPr>
            <a:lvl2pPr>
              <a:defRPr lang="de-DE" dirty="0" smtClean="0"/>
            </a:lvl2pPr>
            <a:lvl3pPr>
              <a:defRPr lang="de-DE" dirty="0" smtClean="0"/>
            </a:lvl3pPr>
            <a:lvl4pPr>
              <a:defRPr lang="de-DE" dirty="0" smtClean="0"/>
            </a:lvl4pPr>
            <a:lvl5pPr>
              <a:defRPr lang="de-AT" dirty="0"/>
            </a:lvl5pPr>
          </a:lstStyle>
          <a:p>
            <a:pPr marL="177800" lvl="0" indent="-177800"/>
            <a:r>
              <a:rPr lang="en-US"/>
              <a:t>Edit Master text styles</a:t>
            </a:r>
          </a:p>
          <a:p>
            <a:pPr marL="177800" lvl="1" indent="-177800"/>
            <a:r>
              <a:rPr lang="en-US"/>
              <a:t>Second level</a:t>
            </a:r>
          </a:p>
          <a:p>
            <a:pPr marL="177800" lvl="2" indent="-177800"/>
            <a:r>
              <a:rPr lang="en-US"/>
              <a:t>Third level</a:t>
            </a:r>
          </a:p>
          <a:p>
            <a:pPr marL="177800" lvl="3" indent="-177800"/>
            <a:r>
              <a:rPr lang="en-US"/>
              <a:t>Fourth level</a:t>
            </a:r>
          </a:p>
          <a:p>
            <a:pPr marL="177800" lvl="4" indent="-177800"/>
            <a:r>
              <a:rPr lang="en-US"/>
              <a:t>Fifth level</a:t>
            </a:r>
            <a:endParaRPr lang="de-AT" dirty="0"/>
          </a:p>
        </p:txBody>
      </p:sp>
      <p:sp>
        <p:nvSpPr>
          <p:cNvPr id="4" name="Inhaltsplatzhalter 3"/>
          <p:cNvSpPr>
            <a:spLocks noGrp="1"/>
          </p:cNvSpPr>
          <p:nvPr>
            <p:ph sz="half" idx="2"/>
          </p:nvPr>
        </p:nvSpPr>
        <p:spPr>
          <a:xfrm>
            <a:off x="6172200" y="1825625"/>
            <a:ext cx="5181600" cy="4351338"/>
          </a:xfrm>
        </p:spPr>
        <p:txBody>
          <a:bodyPr vert="horz" lIns="91440" tIns="45720" rIns="91440" bIns="45720" rtlCol="0">
            <a:normAutofit/>
          </a:bodyPr>
          <a:lstStyle>
            <a:lvl1pPr>
              <a:defRPr lang="de-DE" smtClean="0"/>
            </a:lvl1pPr>
            <a:lvl2pPr>
              <a:defRPr lang="de-DE" smtClean="0"/>
            </a:lvl2pPr>
            <a:lvl3pPr>
              <a:defRPr lang="de-DE" smtClean="0"/>
            </a:lvl3pPr>
            <a:lvl4pPr>
              <a:defRPr lang="de-DE" smtClean="0"/>
            </a:lvl4pPr>
            <a:lvl5pPr>
              <a:defRPr lang="de-AT"/>
            </a:lvl5pPr>
          </a:lstStyle>
          <a:p>
            <a:pPr marL="177800" lvl="0" indent="-177800"/>
            <a:r>
              <a:rPr lang="en-US"/>
              <a:t>Edit Master text styles</a:t>
            </a:r>
          </a:p>
          <a:p>
            <a:pPr marL="177800" lvl="1" indent="-177800"/>
            <a:r>
              <a:rPr lang="en-US"/>
              <a:t>Second level</a:t>
            </a:r>
          </a:p>
          <a:p>
            <a:pPr marL="177800" lvl="2" indent="-177800"/>
            <a:r>
              <a:rPr lang="en-US"/>
              <a:t>Third level</a:t>
            </a:r>
          </a:p>
          <a:p>
            <a:pPr marL="177800" lvl="3" indent="-177800"/>
            <a:r>
              <a:rPr lang="en-US"/>
              <a:t>Fourth level</a:t>
            </a:r>
          </a:p>
          <a:p>
            <a:pPr marL="177800" lvl="4" indent="-177800"/>
            <a:r>
              <a:rPr lang="en-US"/>
              <a:t>Fifth level</a:t>
            </a:r>
            <a:endParaRPr lang="de-AT"/>
          </a:p>
        </p:txBody>
      </p:sp>
      <p:sp>
        <p:nvSpPr>
          <p:cNvPr id="6" name="Fußzeilenplatzhalt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Foliennummernplatzhalt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F553C0-8C39-4554-9AF7-90422F753453}" type="slidenum">
              <a:rPr kumimoji="0" lang="de-AT"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87273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3" name="Textplatzhalt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Inhaltsplatzhalter 3"/>
          <p:cNvSpPr>
            <a:spLocks noGrp="1"/>
          </p:cNvSpPr>
          <p:nvPr>
            <p:ph sz="half" idx="2"/>
          </p:nvPr>
        </p:nvSpPr>
        <p:spPr>
          <a:xfrm>
            <a:off x="839788" y="2505075"/>
            <a:ext cx="5157787" cy="3684588"/>
          </a:xfrm>
        </p:spPr>
        <p:txBody>
          <a:bodyPr vert="horz" lIns="91440" tIns="45720" rIns="91440" bIns="45720" rtlCol="0">
            <a:normAutofit/>
          </a:bodyPr>
          <a:lstStyle>
            <a:lvl1pPr>
              <a:defRPr lang="de-DE" smtClean="0"/>
            </a:lvl1pPr>
            <a:lvl2pPr>
              <a:defRPr lang="de-DE" smtClean="0"/>
            </a:lvl2pPr>
            <a:lvl3pPr>
              <a:defRPr lang="de-DE" smtClean="0"/>
            </a:lvl3pPr>
            <a:lvl4pPr>
              <a:defRPr lang="de-DE" smtClean="0"/>
            </a:lvl4pPr>
            <a:lvl5pPr>
              <a:defRPr lang="de-AT"/>
            </a:lvl5pPr>
          </a:lstStyle>
          <a:p>
            <a:pPr marL="177800" lvl="0" indent="-177800"/>
            <a:r>
              <a:rPr lang="en-US"/>
              <a:t>Edit Master text styles</a:t>
            </a:r>
          </a:p>
          <a:p>
            <a:pPr marL="177800" lvl="1" indent="-177800"/>
            <a:r>
              <a:rPr lang="en-US"/>
              <a:t>Second level</a:t>
            </a:r>
          </a:p>
          <a:p>
            <a:pPr marL="177800" lvl="2" indent="-177800"/>
            <a:r>
              <a:rPr lang="en-US"/>
              <a:t>Third level</a:t>
            </a:r>
          </a:p>
          <a:p>
            <a:pPr marL="177800" lvl="3" indent="-177800"/>
            <a:r>
              <a:rPr lang="en-US"/>
              <a:t>Fourth level</a:t>
            </a:r>
          </a:p>
          <a:p>
            <a:pPr marL="177800" lvl="4" indent="-177800"/>
            <a:r>
              <a:rPr lang="en-US"/>
              <a:t>Fifth level</a:t>
            </a:r>
            <a:endParaRPr lang="de-AT"/>
          </a:p>
        </p:txBody>
      </p:sp>
      <p:sp>
        <p:nvSpPr>
          <p:cNvPr id="5" name="Textplatzhalt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Inhaltsplatzhalter 5"/>
          <p:cNvSpPr>
            <a:spLocks noGrp="1"/>
          </p:cNvSpPr>
          <p:nvPr>
            <p:ph sz="quarter" idx="4"/>
          </p:nvPr>
        </p:nvSpPr>
        <p:spPr>
          <a:xfrm>
            <a:off x="6172200" y="2505075"/>
            <a:ext cx="5183188" cy="3684588"/>
          </a:xfrm>
        </p:spPr>
        <p:txBody>
          <a:bodyPr vert="horz" lIns="91440" tIns="45720" rIns="91440" bIns="45720" rtlCol="0">
            <a:normAutofit/>
          </a:bodyPr>
          <a:lstStyle>
            <a:lvl1pPr>
              <a:defRPr lang="de-DE" smtClean="0"/>
            </a:lvl1pPr>
            <a:lvl2pPr>
              <a:defRPr lang="de-DE" smtClean="0"/>
            </a:lvl2pPr>
            <a:lvl3pPr>
              <a:defRPr lang="de-DE" smtClean="0"/>
            </a:lvl3pPr>
            <a:lvl4pPr>
              <a:defRPr lang="de-DE" smtClean="0"/>
            </a:lvl4pPr>
            <a:lvl5pPr>
              <a:defRPr lang="de-AT"/>
            </a:lvl5pPr>
          </a:lstStyle>
          <a:p>
            <a:pPr marL="177800" lvl="0" indent="-177800"/>
            <a:r>
              <a:rPr lang="en-US"/>
              <a:t>Edit Master text styles</a:t>
            </a:r>
          </a:p>
          <a:p>
            <a:pPr marL="177800" lvl="1" indent="-177800"/>
            <a:r>
              <a:rPr lang="en-US"/>
              <a:t>Second level</a:t>
            </a:r>
          </a:p>
          <a:p>
            <a:pPr marL="177800" lvl="2" indent="-177800"/>
            <a:r>
              <a:rPr lang="en-US"/>
              <a:t>Third level</a:t>
            </a:r>
          </a:p>
          <a:p>
            <a:pPr marL="177800" lvl="3" indent="-177800"/>
            <a:r>
              <a:rPr lang="en-US"/>
              <a:t>Fourth level</a:t>
            </a:r>
          </a:p>
          <a:p>
            <a:pPr marL="177800" lvl="4" indent="-177800"/>
            <a:r>
              <a:rPr lang="en-US"/>
              <a:t>Fifth level</a:t>
            </a:r>
            <a:endParaRPr lang="de-AT"/>
          </a:p>
        </p:txBody>
      </p:sp>
      <p:sp>
        <p:nvSpPr>
          <p:cNvPr id="8" name="Fußzeilenplatzhalt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Foliennummernplatzhalt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F553C0-8C39-4554-9AF7-90422F753453}" type="slidenum">
              <a:rPr kumimoji="0" lang="de-AT"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10" name="Titel 1"/>
          <p:cNvSpPr>
            <a:spLocks noGrp="1"/>
          </p:cNvSpPr>
          <p:nvPr>
            <p:ph type="title"/>
          </p:nvPr>
        </p:nvSpPr>
        <p:spPr>
          <a:xfrm>
            <a:off x="838200" y="689810"/>
            <a:ext cx="10515600" cy="1000877"/>
          </a:xfrm>
        </p:spPr>
        <p:txBody>
          <a:bodyPr/>
          <a:lstStyle/>
          <a:p>
            <a:r>
              <a:rPr lang="en-US"/>
              <a:t>Click to edit Master title style</a:t>
            </a:r>
            <a:endParaRPr lang="de-AT" dirty="0"/>
          </a:p>
        </p:txBody>
      </p:sp>
    </p:spTree>
    <p:extLst>
      <p:ext uri="{BB962C8B-B14F-4D97-AF65-F5344CB8AC3E}">
        <p14:creationId xmlns:p14="http://schemas.microsoft.com/office/powerpoint/2010/main" val="3289942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AT" dirty="0"/>
          </a:p>
        </p:txBody>
      </p:sp>
      <p:sp>
        <p:nvSpPr>
          <p:cNvPr id="4" name="Fußzeilenplatzhalt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liennummernplatzhalt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F553C0-8C39-4554-9AF7-90422F753453}" type="slidenum">
              <a:rPr kumimoji="0" lang="de-AT"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0876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ußzeilenplatzhalt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liennummernplatzhalt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F553C0-8C39-4554-9AF7-90422F753453}" type="slidenum">
              <a:rPr kumimoji="0" lang="de-AT"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0427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creenshot quadratisch">
    <p:spTree>
      <p:nvGrpSpPr>
        <p:cNvPr id="1" name=""/>
        <p:cNvGrpSpPr/>
        <p:nvPr/>
      </p:nvGrpSpPr>
      <p:grpSpPr>
        <a:xfrm>
          <a:off x="0" y="0"/>
          <a:ext cx="0" cy="0"/>
          <a:chOff x="0" y="0"/>
          <a:chExt cx="0" cy="0"/>
        </a:xfrm>
      </p:grpSpPr>
      <p:sp>
        <p:nvSpPr>
          <p:cNvPr id="6" name="Fußzeilenplatzhalt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Foliennummernplatzhalt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F553C0-8C39-4554-9AF7-90422F753453}" type="slidenum">
              <a:rPr kumimoji="0" lang="de-AT"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40640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creenshot 16:9">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AT" dirty="0"/>
          </a:p>
        </p:txBody>
      </p:sp>
      <p:sp>
        <p:nvSpPr>
          <p:cNvPr id="4" name="Fußzeilenplatzhalt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liennummernplatzhalt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F553C0-8C39-4554-9AF7-90422F753453}" type="slidenum">
              <a:rPr kumimoji="0" lang="de-AT"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Inhaltsplatzhalter 2"/>
          <p:cNvSpPr>
            <a:spLocks noGrp="1"/>
          </p:cNvSpPr>
          <p:nvPr>
            <p:ph idx="1"/>
          </p:nvPr>
        </p:nvSpPr>
        <p:spPr>
          <a:xfrm>
            <a:off x="0" y="1749285"/>
            <a:ext cx="7299158" cy="4132401"/>
          </a:xfrm>
        </p:spPr>
        <p:txBody>
          <a:bodyPr vert="horz" lIns="91440" tIns="45720" rIns="91440" bIns="45720" rtlCol="0">
            <a:normAutofit/>
          </a:bodyPr>
          <a:lstStyle>
            <a:lvl1pPr>
              <a:defRPr lang="de-DE" smtClean="0"/>
            </a:lvl1pPr>
            <a:lvl2pPr>
              <a:defRPr lang="de-DE" smtClean="0"/>
            </a:lvl2pPr>
            <a:lvl3pPr>
              <a:defRPr lang="de-DE" smtClean="0"/>
            </a:lvl3pPr>
            <a:lvl4pPr>
              <a:defRPr lang="de-DE" smtClean="0"/>
            </a:lvl4pPr>
            <a:lvl5pPr>
              <a:defRPr lang="de-AT" dirty="0"/>
            </a:lvl5pPr>
          </a:lstStyle>
          <a:p>
            <a:pPr marL="177800" lvl="0" indent="-177800"/>
            <a:r>
              <a:rPr lang="en-US"/>
              <a:t>Edit Master text styles</a:t>
            </a:r>
          </a:p>
          <a:p>
            <a:pPr marL="177800" lvl="1" indent="-177800"/>
            <a:r>
              <a:rPr lang="en-US"/>
              <a:t>Second level</a:t>
            </a:r>
          </a:p>
          <a:p>
            <a:pPr marL="177800" lvl="2" indent="-177800"/>
            <a:r>
              <a:rPr lang="en-US"/>
              <a:t>Third level</a:t>
            </a:r>
          </a:p>
          <a:p>
            <a:pPr marL="177800" lvl="3" indent="-177800"/>
            <a:r>
              <a:rPr lang="en-US"/>
              <a:t>Fourth level</a:t>
            </a:r>
          </a:p>
          <a:p>
            <a:pPr marL="177800" lvl="4" indent="-177800"/>
            <a:r>
              <a:rPr lang="en-US"/>
              <a:t>Fifth level</a:t>
            </a:r>
            <a:endParaRPr lang="de-AT" dirty="0"/>
          </a:p>
        </p:txBody>
      </p:sp>
      <p:sp>
        <p:nvSpPr>
          <p:cNvPr id="8" name="Inhaltsplatzhalter 2"/>
          <p:cNvSpPr>
            <a:spLocks noGrp="1"/>
          </p:cNvSpPr>
          <p:nvPr>
            <p:ph idx="13"/>
          </p:nvPr>
        </p:nvSpPr>
        <p:spPr>
          <a:xfrm>
            <a:off x="7419473" y="1749284"/>
            <a:ext cx="4840705" cy="4132401"/>
          </a:xfrm>
        </p:spPr>
        <p:txBody>
          <a:bodyPr vert="horz" lIns="91440" tIns="45720" rIns="91440" bIns="45720" rtlCol="0">
            <a:normAutofit/>
          </a:bodyPr>
          <a:lstStyle>
            <a:lvl1pPr>
              <a:defRPr lang="de-DE" smtClean="0"/>
            </a:lvl1pPr>
            <a:lvl2pPr>
              <a:defRPr lang="de-DE" smtClean="0"/>
            </a:lvl2pPr>
            <a:lvl3pPr>
              <a:defRPr lang="de-DE" smtClean="0"/>
            </a:lvl3pPr>
            <a:lvl4pPr>
              <a:defRPr lang="de-DE" smtClean="0"/>
            </a:lvl4pPr>
            <a:lvl5pPr>
              <a:defRPr lang="de-AT" dirty="0"/>
            </a:lvl5pPr>
          </a:lstStyle>
          <a:p>
            <a:pPr marL="177800" lvl="0" indent="-177800"/>
            <a:r>
              <a:rPr lang="en-US"/>
              <a:t>Edit Master text styles</a:t>
            </a:r>
          </a:p>
          <a:p>
            <a:pPr marL="177800" lvl="1" indent="-177800"/>
            <a:r>
              <a:rPr lang="en-US"/>
              <a:t>Second level</a:t>
            </a:r>
          </a:p>
          <a:p>
            <a:pPr marL="177800" lvl="2" indent="-177800"/>
            <a:r>
              <a:rPr lang="en-US"/>
              <a:t>Third level</a:t>
            </a:r>
          </a:p>
          <a:p>
            <a:pPr marL="177800" lvl="3" indent="-177800"/>
            <a:r>
              <a:rPr lang="en-US"/>
              <a:t>Fourth level</a:t>
            </a:r>
          </a:p>
          <a:p>
            <a:pPr marL="177800" lvl="4" indent="-177800"/>
            <a:r>
              <a:rPr lang="en-US"/>
              <a:t>Fifth level</a:t>
            </a:r>
            <a:endParaRPr lang="de-AT" dirty="0"/>
          </a:p>
        </p:txBody>
      </p:sp>
    </p:spTree>
    <p:extLst>
      <p:ext uri="{BB962C8B-B14F-4D97-AF65-F5344CB8AC3E}">
        <p14:creationId xmlns:p14="http://schemas.microsoft.com/office/powerpoint/2010/main" val="9450145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hteck 7"/>
          <p:cNvSpPr/>
          <p:nvPr userDrawn="1"/>
        </p:nvSpPr>
        <p:spPr>
          <a:xfrm>
            <a:off x="0" y="1"/>
            <a:ext cx="12192000" cy="1690688"/>
          </a:xfrm>
          <a:prstGeom prst="rect">
            <a:avLst/>
          </a:prstGeom>
          <a:solidFill>
            <a:srgbClr val="AFD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AT"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platzhalter 1"/>
          <p:cNvSpPr>
            <a:spLocks noGrp="1"/>
          </p:cNvSpPr>
          <p:nvPr>
            <p:ph type="title"/>
          </p:nvPr>
        </p:nvSpPr>
        <p:spPr>
          <a:xfrm>
            <a:off x="838200" y="689810"/>
            <a:ext cx="10515600" cy="1000877"/>
          </a:xfrm>
          <a:prstGeom prst="rect">
            <a:avLst/>
          </a:prstGeom>
        </p:spPr>
        <p:txBody>
          <a:bodyPr vert="horz" lIns="91440" tIns="45720" rIns="91440" bIns="45720" rtlCol="0" anchor="ctr">
            <a:normAutofit/>
          </a:bodyPr>
          <a:lstStyle/>
          <a:p>
            <a:r>
              <a:rPr lang="de-DE" dirty="0"/>
              <a:t>Titelmasterformat durch Klicken bearbeiten</a:t>
            </a:r>
            <a:endParaRPr lang="de-AT" dirty="0"/>
          </a:p>
        </p:txBody>
      </p:sp>
      <p:sp>
        <p:nvSpPr>
          <p:cNvPr id="3" name="Textplatzhalt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4" name="Datumsplatzhalt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AT"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5" name="Fußzeilenplatzhalt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liennummernplatzhalt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6DF553C0-8C39-4554-9AF7-90422F753453}" type="slidenum">
              <a:rPr kumimoji="0" lang="de-AT"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de-AT"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0" name="Grafik 9"/>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244959" y="177002"/>
            <a:ext cx="1077762" cy="438480"/>
          </a:xfrm>
          <a:prstGeom prst="rect">
            <a:avLst/>
          </a:prstGeom>
          <a:noFill/>
        </p:spPr>
      </p:pic>
    </p:spTree>
    <p:extLst>
      <p:ext uri="{BB962C8B-B14F-4D97-AF65-F5344CB8AC3E}">
        <p14:creationId xmlns:p14="http://schemas.microsoft.com/office/powerpoint/2010/main" val="3471647864"/>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10" r:id="rId10"/>
    <p:sldLayoutId id="2147483811" r:id="rId11"/>
    <p:sldLayoutId id="2147483812" r:id="rId12"/>
    <p:sldLayoutId id="2147483813" r:id="rId13"/>
  </p:sldLayoutIdLst>
  <p:txStyles>
    <p:titleStyle>
      <a:lvl1pPr algn="l" defTabSz="914400" rtl="0" eaLnBrk="1" latinLnBrk="0" hangingPunct="1">
        <a:lnSpc>
          <a:spcPct val="90000"/>
        </a:lnSpc>
        <a:spcBef>
          <a:spcPct val="0"/>
        </a:spcBef>
        <a:buNone/>
        <a:defRPr sz="4400" b="1" kern="1200">
          <a:solidFill>
            <a:schemeClr val="bg1"/>
          </a:solidFill>
          <a:latin typeface="Segoe UI Semibold" panose="020B0702040204020203" pitchFamily="34" charset="0"/>
          <a:ea typeface="+mj-ea"/>
          <a:cs typeface="Segoe UI Semibold" panose="020B0702040204020203" pitchFamily="34" charset="0"/>
        </a:defRPr>
      </a:lvl1pPr>
    </p:titleStyle>
    <p:bodyStyle>
      <a:lvl1pPr marL="457200" indent="-457200" algn="l" defTabSz="914400" rtl="0" eaLnBrk="1" latinLnBrk="0" hangingPunct="1">
        <a:lnSpc>
          <a:spcPct val="90000"/>
        </a:lnSpc>
        <a:spcBef>
          <a:spcPts val="1000"/>
        </a:spcBef>
        <a:buClr>
          <a:srgbClr val="5FA744"/>
        </a:buClr>
        <a:buFont typeface="Arial" panose="020B0604020202020204" pitchFamily="34" charset="0"/>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800100" indent="-342900" algn="l" defTabSz="914400" rtl="0" eaLnBrk="1" latinLnBrk="0" hangingPunct="1">
        <a:lnSpc>
          <a:spcPct val="90000"/>
        </a:lnSpc>
        <a:spcBef>
          <a:spcPts val="500"/>
        </a:spcBef>
        <a:buClr>
          <a:srgbClr val="5FA744"/>
        </a:buClr>
        <a:buFont typeface="Arial" panose="020B0604020202020204" pitchFamily="34" charset="0"/>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257300" indent="-342900" algn="l" defTabSz="914400" rtl="0" eaLnBrk="1" latinLnBrk="0" hangingPunct="1">
        <a:lnSpc>
          <a:spcPct val="90000"/>
        </a:lnSpc>
        <a:spcBef>
          <a:spcPts val="500"/>
        </a:spcBef>
        <a:buClr>
          <a:srgbClr val="5FA744"/>
        </a:buClr>
        <a:buFont typeface="Arial" panose="020B0604020202020204" pitchFamily="34" charset="0"/>
        <a:buChar char="•"/>
        <a:defRPr sz="2000" kern="1200">
          <a:solidFill>
            <a:schemeClr val="tx1"/>
          </a:solidFill>
          <a:latin typeface="Segoe UI Light" panose="020B0502040204020203" pitchFamily="34" charset="0"/>
          <a:ea typeface="+mn-ea"/>
          <a:cs typeface="Segoe UI Light" panose="020B0502040204020203" pitchFamily="34" charset="0"/>
        </a:defRPr>
      </a:lvl3pPr>
      <a:lvl4pPr marL="1657350" indent="-285750" algn="l" defTabSz="914400" rtl="0" eaLnBrk="1" latinLnBrk="0" hangingPunct="1">
        <a:lnSpc>
          <a:spcPct val="90000"/>
        </a:lnSpc>
        <a:spcBef>
          <a:spcPts val="500"/>
        </a:spcBef>
        <a:buClr>
          <a:srgbClr val="5FA744"/>
        </a:buClr>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4pPr>
      <a:lvl5pPr marL="2114550" indent="-285750" algn="l" defTabSz="914400" rtl="0" eaLnBrk="1" latinLnBrk="0" hangingPunct="1">
        <a:lnSpc>
          <a:spcPct val="90000"/>
        </a:lnSpc>
        <a:spcBef>
          <a:spcPts val="500"/>
        </a:spcBef>
        <a:buClr>
          <a:srgbClr val="5FA744"/>
        </a:buClr>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8.xml"/></Relationships>
</file>

<file path=ppt/slides/_rels/slide11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8.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8.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11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8.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7.xml"/><Relationship Id="rId4" Type="http://schemas.openxmlformats.org/officeDocument/2006/relationships/image" Target="../media/image50.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150.xml.rels><?xml version="1.0" encoding="UTF-8" standalone="yes"?>
<Relationships xmlns="http://schemas.openxmlformats.org/package/2006/relationships"><Relationship Id="rId3" Type="http://schemas.openxmlformats.org/officeDocument/2006/relationships/image" Target="../media/image54.gi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www.nirsoft.net/utils/csv_file_view.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hyperlink" Target="https://support.microsoft.com/en-us/help/2212902/unexpected-autodiscover-behavior-when-you-have-registry-settings-under"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hyperlink" Target="https://support.microsoft.com/en-us/help/819108/settings-for-minimizing-periodic-wan-traffic" TargetMode="External"/><Relationship Id="rId2" Type="http://schemas.openxmlformats.org/officeDocument/2006/relationships/hyperlink" Target="https://support.microsoft.com/en-us/help/2683606/domain-members-fail-authentication-when-domain-controller-is-shut-down" TargetMode="Externa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3" Type="http://schemas.openxmlformats.org/officeDocument/2006/relationships/hyperlink" Target="mailto:thomas.stickler@stickler.at" TargetMode="External"/><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hyperlink" Target="mailto:yourEmailAddress@contoso.co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hyperlink" Target="https://github.com/edwin-huber/MailboxLogParser/releases" TargetMode="Externa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30.png"/><Relationship Id="rId4" Type="http://schemas.openxmlformats.org/officeDocument/2006/relationships/image" Target="../media/image29.png"/></Relationships>
</file>

<file path=ppt/slides/_rels/slide9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9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9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36.png"/><Relationship Id="rId4" Type="http://schemas.openxmlformats.org/officeDocument/2006/relationships/image" Target="../media/image34.png"/></Relationships>
</file>

<file path=ppt/slides/_rels/slide9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de-AT" noProof="0" dirty="0"/>
              <a:t>Slide Deck</a:t>
            </a:r>
          </a:p>
        </p:txBody>
      </p:sp>
      <p:sp>
        <p:nvSpPr>
          <p:cNvPr id="2" name="Title 1"/>
          <p:cNvSpPr>
            <a:spLocks noGrp="1"/>
          </p:cNvSpPr>
          <p:nvPr>
            <p:ph type="title"/>
          </p:nvPr>
        </p:nvSpPr>
        <p:spPr/>
        <p:txBody>
          <a:bodyPr/>
          <a:lstStyle/>
          <a:p>
            <a:r>
              <a:rPr lang="de-AT" sz="3200" noProof="0" dirty="0"/>
              <a:t>Exchange Server 2019</a:t>
            </a:r>
            <a:br>
              <a:rPr lang="de-AT" sz="3200" noProof="0" dirty="0"/>
            </a:br>
            <a:r>
              <a:rPr lang="de-AT" sz="3200" noProof="0" dirty="0"/>
              <a:t>Troubleshooting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AT" noProof="0"/>
              <a:t>Extensible Storage Engine (ESE)</a:t>
            </a:r>
            <a:endParaRPr lang="de-AT" noProof="0" dirty="0"/>
          </a:p>
        </p:txBody>
      </p:sp>
      <p:sp>
        <p:nvSpPr>
          <p:cNvPr id="7" name="Text Placeholder 6"/>
          <p:cNvSpPr>
            <a:spLocks noGrp="1"/>
          </p:cNvSpPr>
          <p:nvPr>
            <p:ph idx="1"/>
          </p:nvPr>
        </p:nvSpPr>
        <p:spPr/>
        <p:txBody>
          <a:bodyPr/>
          <a:lstStyle/>
          <a:p>
            <a:r>
              <a:rPr lang="de-AT" noProof="0"/>
              <a:t>JET basierende Datenbank</a:t>
            </a:r>
          </a:p>
          <a:p>
            <a:r>
              <a:rPr lang="de-AT" noProof="0"/>
              <a:t>High Performance</a:t>
            </a:r>
          </a:p>
          <a:p>
            <a:r>
              <a:rPr lang="de-AT" noProof="0"/>
              <a:t>32/64 Bit</a:t>
            </a:r>
          </a:p>
          <a:p>
            <a:r>
              <a:rPr lang="de-AT" noProof="0"/>
              <a:t>Kommt auch in anderen Produkten zum Einsatz</a:t>
            </a:r>
          </a:p>
          <a:p>
            <a:pPr lvl="1"/>
            <a:r>
              <a:rPr lang="de-AT" noProof="0"/>
              <a:t>Active Directory</a:t>
            </a:r>
          </a:p>
          <a:p>
            <a:pPr lvl="1"/>
            <a:r>
              <a:rPr lang="de-AT" noProof="0"/>
              <a:t>DHCP</a:t>
            </a:r>
          </a:p>
          <a:p>
            <a:pPr lvl="1"/>
            <a:r>
              <a:rPr lang="de-AT" noProof="0"/>
              <a:t>WINS</a:t>
            </a:r>
          </a:p>
          <a:p>
            <a:r>
              <a:rPr lang="de-AT" noProof="0"/>
              <a:t>Größtenteils durch ESE.dll implementiert</a:t>
            </a:r>
            <a:endParaRPr lang="de-AT" noProof="0" dirty="0"/>
          </a:p>
        </p:txBody>
      </p:sp>
      <p:sp>
        <p:nvSpPr>
          <p:cNvPr id="5" name="Slide Number Placeholder 4"/>
          <p:cNvSpPr>
            <a:spLocks noGrp="1"/>
          </p:cNvSpPr>
          <p:nvPr>
            <p:ph type="sldNum" sz="quarter" idx="12"/>
          </p:nvPr>
        </p:nvSpPr>
        <p:spPr/>
        <p:txBody>
          <a:bodyPr/>
          <a:lstStyle/>
          <a:p>
            <a:fld id="{13FD4393-7175-4792-98E0-59A7B5E9D5E7}" type="slidenum">
              <a:rPr lang="de-AT" smtClean="0"/>
              <a:pPr/>
              <a:t>10</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895899148"/>
      </p:ext>
    </p:extLst>
  </p:cSld>
  <p:clrMapOvr>
    <a:masterClrMapping/>
  </p:clrMapOvr>
  <p:transition>
    <p:fade/>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3FD4393-7175-4792-98E0-59A7B5E9D5E7}" type="slidenum">
              <a:rPr lang="de-AT" smtClean="0"/>
              <a:pPr/>
              <a:t>100</a:t>
            </a:fld>
            <a:br>
              <a:rPr lang="de-AT"/>
            </a:br>
            <a:r>
              <a:rPr lang="de-AT"/>
              <a:t> © ETC </a:t>
            </a:r>
            <a:fld id="{CC69AB7A-C4F2-4C29-9E9D-A4F474B1EA3D}" type="datetime6">
              <a:rPr lang="de-AT" smtClean="0"/>
              <a:pPr/>
              <a:t>Februar 21</a:t>
            </a:fld>
            <a:endParaRPr lang="de-AT" dirty="0"/>
          </a:p>
        </p:txBody>
      </p:sp>
      <p:pic>
        <p:nvPicPr>
          <p:cNvPr id="5" name="Picture 4"/>
          <p:cNvPicPr>
            <a:picLocks noChangeAspect="1"/>
          </p:cNvPicPr>
          <p:nvPr/>
        </p:nvPicPr>
        <p:blipFill>
          <a:blip r:embed="rId2"/>
          <a:stretch>
            <a:fillRect/>
          </a:stretch>
        </p:blipFill>
        <p:spPr>
          <a:xfrm>
            <a:off x="-76200" y="-39908"/>
            <a:ext cx="12273389" cy="6897908"/>
          </a:xfrm>
          <a:prstGeom prst="rect">
            <a:avLst/>
          </a:prstGeom>
        </p:spPr>
      </p:pic>
    </p:spTree>
    <p:extLst>
      <p:ext uri="{BB962C8B-B14F-4D97-AF65-F5344CB8AC3E}">
        <p14:creationId xmlns:p14="http://schemas.microsoft.com/office/powerpoint/2010/main" val="212558313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b="-3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330477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err="1">
                <a:solidFill>
                  <a:srgbClr val="C00000"/>
                </a:solidFill>
              </a:rPr>
              <a:t>Managed</a:t>
            </a:r>
            <a:r>
              <a:rPr lang="de-AT" dirty="0">
                <a:solidFill>
                  <a:srgbClr val="C00000"/>
                </a:solidFill>
              </a:rPr>
              <a:t> Availability</a:t>
            </a:r>
            <a:br>
              <a:rPr lang="de-AT" dirty="0">
                <a:solidFill>
                  <a:srgbClr val="C00000"/>
                </a:solidFill>
              </a:rPr>
            </a:br>
            <a:r>
              <a:rPr lang="de-AT" dirty="0">
                <a:solidFill>
                  <a:srgbClr val="C00000"/>
                </a:solidFill>
              </a:rPr>
              <a:t>Server </a:t>
            </a:r>
            <a:r>
              <a:rPr lang="de-AT" noProof="0" dirty="0">
                <a:solidFill>
                  <a:srgbClr val="C00000"/>
                </a:solidFill>
              </a:rPr>
              <a:t>und Service </a:t>
            </a:r>
            <a:r>
              <a:rPr lang="de-AT" noProof="0" dirty="0" err="1">
                <a:solidFill>
                  <a:srgbClr val="C00000"/>
                </a:solidFill>
              </a:rPr>
              <a:t>Health</a:t>
            </a:r>
            <a:endParaRPr lang="de-AT" noProof="0" dirty="0">
              <a:solidFill>
                <a:srgbClr val="C00000"/>
              </a:solidFill>
            </a:endParaRPr>
          </a:p>
        </p:txBody>
      </p:sp>
      <p:sp>
        <p:nvSpPr>
          <p:cNvPr id="3" name="Text Placeholder 2"/>
          <p:cNvSpPr>
            <a:spLocks noGrp="1"/>
          </p:cNvSpPr>
          <p:nvPr>
            <p:ph type="body" idx="1"/>
          </p:nvPr>
        </p:nvSpPr>
        <p:spPr/>
        <p:txBody>
          <a:bodyPr/>
          <a:lstStyle/>
          <a:p>
            <a:endParaRPr lang="de-AT"/>
          </a:p>
        </p:txBody>
      </p:sp>
    </p:spTree>
    <p:extLst>
      <p:ext uri="{BB962C8B-B14F-4D97-AF65-F5344CB8AC3E}">
        <p14:creationId xmlns:p14="http://schemas.microsoft.com/office/powerpoint/2010/main" val="55892719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a:t>Server und Service Health</a:t>
            </a:r>
            <a:endParaRPr lang="de-AT" noProof="0" dirty="0"/>
          </a:p>
        </p:txBody>
      </p:sp>
      <p:sp>
        <p:nvSpPr>
          <p:cNvPr id="4" name="Text Placeholder 3"/>
          <p:cNvSpPr>
            <a:spLocks noGrp="1"/>
          </p:cNvSpPr>
          <p:nvPr>
            <p:ph idx="1"/>
          </p:nvPr>
        </p:nvSpPr>
        <p:spPr/>
        <p:txBody>
          <a:bodyPr/>
          <a:lstStyle/>
          <a:p>
            <a:r>
              <a:rPr lang="de-AT" noProof="0"/>
              <a:t>Health Sets</a:t>
            </a:r>
          </a:p>
          <a:p>
            <a:r>
              <a:rPr lang="de-AT" noProof="0"/>
              <a:t>Health Groups</a:t>
            </a:r>
          </a:p>
          <a:p>
            <a:r>
              <a:rPr lang="de-AT" noProof="0"/>
              <a:t>Management Tasks and Cmdlets</a:t>
            </a:r>
          </a:p>
          <a:p>
            <a:r>
              <a:rPr lang="de-AT" noProof="0"/>
              <a:t>Event Logging</a:t>
            </a:r>
            <a:endParaRPr lang="de-AT" noProof="0" dirty="0"/>
          </a:p>
        </p:txBody>
      </p:sp>
    </p:spTree>
    <p:extLst>
      <p:ext uri="{BB962C8B-B14F-4D97-AF65-F5344CB8AC3E}">
        <p14:creationId xmlns:p14="http://schemas.microsoft.com/office/powerpoint/2010/main" val="4268743031"/>
      </p:ext>
    </p:extLst>
  </p:cSld>
  <p:clrMapOvr>
    <a:masterClrMapping/>
  </p:clrMapOvr>
  <p:transition>
    <p:fade/>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de-AT" dirty="0" err="1">
                <a:solidFill>
                  <a:srgbClr val="C00000"/>
                </a:solidFill>
              </a:rPr>
              <a:t>Managed</a:t>
            </a:r>
            <a:r>
              <a:rPr lang="de-AT" dirty="0">
                <a:solidFill>
                  <a:srgbClr val="C00000"/>
                </a:solidFill>
              </a:rPr>
              <a:t> Availability</a:t>
            </a:r>
            <a:br>
              <a:rPr lang="de-AT" dirty="0">
                <a:solidFill>
                  <a:srgbClr val="C00000"/>
                </a:solidFill>
              </a:rPr>
            </a:br>
            <a:r>
              <a:rPr lang="de-AT" dirty="0" err="1">
                <a:solidFill>
                  <a:srgbClr val="C00000"/>
                </a:solidFill>
              </a:rPr>
              <a:t>Health</a:t>
            </a:r>
            <a:r>
              <a:rPr lang="de-AT" dirty="0">
                <a:solidFill>
                  <a:srgbClr val="C00000"/>
                </a:solidFill>
              </a:rPr>
              <a:t> </a:t>
            </a:r>
            <a:r>
              <a:rPr lang="de-AT" noProof="0" dirty="0">
                <a:solidFill>
                  <a:srgbClr val="C00000"/>
                </a:solidFill>
              </a:rPr>
              <a:t>Sets</a:t>
            </a:r>
          </a:p>
        </p:txBody>
      </p:sp>
      <p:sp>
        <p:nvSpPr>
          <p:cNvPr id="2" name="Text Placeholder 1"/>
          <p:cNvSpPr>
            <a:spLocks noGrp="1"/>
          </p:cNvSpPr>
          <p:nvPr>
            <p:ph type="body" idx="1"/>
          </p:nvPr>
        </p:nvSpPr>
        <p:spPr/>
        <p:txBody>
          <a:bodyPr/>
          <a:lstStyle/>
          <a:p>
            <a:endParaRPr lang="de-AT"/>
          </a:p>
        </p:txBody>
      </p:sp>
    </p:spTree>
    <p:extLst>
      <p:ext uri="{BB962C8B-B14F-4D97-AF65-F5344CB8AC3E}">
        <p14:creationId xmlns:p14="http://schemas.microsoft.com/office/powerpoint/2010/main" val="207978113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a:t>Health Sets</a:t>
            </a:r>
            <a:endParaRPr lang="de-AT" noProof="0" dirty="0"/>
          </a:p>
        </p:txBody>
      </p:sp>
      <p:sp>
        <p:nvSpPr>
          <p:cNvPr id="4" name="Text Placeholder 3"/>
          <p:cNvSpPr>
            <a:spLocks noGrp="1"/>
          </p:cNvSpPr>
          <p:nvPr>
            <p:ph idx="1"/>
          </p:nvPr>
        </p:nvSpPr>
        <p:spPr/>
        <p:txBody>
          <a:bodyPr/>
          <a:lstStyle/>
          <a:p>
            <a:r>
              <a:rPr lang="de-AT" noProof="0" dirty="0"/>
              <a:t>Ein Health Set ist eine Gruppe von Monitoren, Probes und Respondern für eine Exchange Komponente, die bestimmt ob diese Komponente verfügbar ist oder nicht</a:t>
            </a:r>
          </a:p>
          <a:p>
            <a:endParaRPr lang="de-AT" noProof="0" dirty="0"/>
          </a:p>
          <a:p>
            <a:r>
              <a:rPr lang="de-AT" noProof="0" dirty="0"/>
              <a:t>Anzeige von Health Sets:</a:t>
            </a:r>
          </a:p>
          <a:p>
            <a:pPr marL="0" indent="0">
              <a:buNone/>
            </a:pPr>
            <a:r>
              <a:rPr lang="de-AT" noProof="0" dirty="0">
                <a:solidFill>
                  <a:schemeClr val="accent5"/>
                </a:solidFill>
                <a:latin typeface="Consolas" panose="020B0609020204030204" pitchFamily="49" charset="0"/>
                <a:cs typeface="Consolas" panose="020B0609020204030204" pitchFamily="49" charset="0"/>
              </a:rPr>
              <a:t>Get-HealthReport –Identity &lt;ServerName&gt;</a:t>
            </a:r>
          </a:p>
        </p:txBody>
      </p:sp>
    </p:spTree>
    <p:extLst>
      <p:ext uri="{BB962C8B-B14F-4D97-AF65-F5344CB8AC3E}">
        <p14:creationId xmlns:p14="http://schemas.microsoft.com/office/powerpoint/2010/main" val="1082024336"/>
      </p:ext>
    </p:extLst>
  </p:cSld>
  <p:clrMapOvr>
    <a:masterClrMapping/>
  </p:clrMapOvr>
  <p:transition>
    <p:fade/>
  </p:transition>
</p:sld>
</file>

<file path=ppt/slides/slide10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b="-35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8453935"/>
      </p:ext>
    </p:extLst>
  </p:cSld>
  <p:clrMapOvr>
    <a:masterClrMapping/>
  </p:clrMapOvr>
  <p:transition>
    <p:fade/>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a:t>Health Sets</a:t>
            </a:r>
            <a:endParaRPr lang="de-AT" noProof="0" dirty="0"/>
          </a:p>
        </p:txBody>
      </p:sp>
      <p:sp>
        <p:nvSpPr>
          <p:cNvPr id="4" name="Text Placeholder 3"/>
          <p:cNvSpPr>
            <a:spLocks noGrp="1"/>
          </p:cNvSpPr>
          <p:nvPr>
            <p:ph idx="1"/>
          </p:nvPr>
        </p:nvSpPr>
        <p:spPr/>
        <p:txBody>
          <a:bodyPr/>
          <a:lstStyle/>
          <a:p>
            <a:r>
              <a:rPr lang="de-AT" noProof="0" dirty="0"/>
              <a:t>Anzeige der Probes, Monitore und Responder die mit einem Health Set assoziiert sind:</a:t>
            </a:r>
          </a:p>
          <a:p>
            <a:pPr marL="0" indent="0">
              <a:buNone/>
            </a:pPr>
            <a:r>
              <a:rPr lang="de-AT" noProof="0" dirty="0">
                <a:solidFill>
                  <a:schemeClr val="accent5"/>
                </a:solidFill>
                <a:latin typeface="Consolas" panose="020B0609020204030204" pitchFamily="49" charset="0"/>
                <a:cs typeface="Consolas" panose="020B0609020204030204" pitchFamily="49" charset="0"/>
              </a:rPr>
              <a:t>Get-MonitoringItemIdentity -Server &lt;ServerName&gt;</a:t>
            </a:r>
            <a:br>
              <a:rPr lang="de-AT" noProof="0" dirty="0">
                <a:solidFill>
                  <a:schemeClr val="accent5"/>
                </a:solidFill>
                <a:latin typeface="Consolas" panose="020B0609020204030204" pitchFamily="49" charset="0"/>
                <a:cs typeface="Consolas" panose="020B0609020204030204" pitchFamily="49" charset="0"/>
              </a:rPr>
            </a:br>
            <a:r>
              <a:rPr lang="de-AT" noProof="0" dirty="0">
                <a:solidFill>
                  <a:schemeClr val="accent5"/>
                </a:solidFill>
                <a:latin typeface="Consolas" panose="020B0609020204030204" pitchFamily="49" charset="0"/>
                <a:cs typeface="Consolas" panose="020B0609020204030204" pitchFamily="49" charset="0"/>
              </a:rPr>
              <a:t>-Identity &lt;HealthSetName&gt; |</a:t>
            </a:r>
            <a:br>
              <a:rPr lang="de-AT" noProof="0" dirty="0">
                <a:solidFill>
                  <a:schemeClr val="accent5"/>
                </a:solidFill>
                <a:latin typeface="Consolas" panose="020B0609020204030204" pitchFamily="49" charset="0"/>
                <a:cs typeface="Consolas" panose="020B0609020204030204" pitchFamily="49" charset="0"/>
              </a:rPr>
            </a:br>
            <a:r>
              <a:rPr lang="de-AT" noProof="0" dirty="0">
                <a:solidFill>
                  <a:schemeClr val="accent5"/>
                </a:solidFill>
                <a:latin typeface="Consolas" panose="020B0609020204030204" pitchFamily="49" charset="0"/>
                <a:cs typeface="Consolas" panose="020B0609020204030204" pitchFamily="49" charset="0"/>
              </a:rPr>
              <a:t>ft Identity,ItemType,Name -auto</a:t>
            </a:r>
          </a:p>
        </p:txBody>
      </p:sp>
    </p:spTree>
    <p:extLst>
      <p:ext uri="{BB962C8B-B14F-4D97-AF65-F5344CB8AC3E}">
        <p14:creationId xmlns:p14="http://schemas.microsoft.com/office/powerpoint/2010/main" val="3538794424"/>
      </p:ext>
    </p:extLst>
  </p:cSld>
  <p:clrMapOvr>
    <a:masterClrMapping/>
  </p:clrMapOvr>
  <p:transition>
    <p:fade/>
  </p:transition>
</p:sld>
</file>

<file path=ppt/slides/slide10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b="-30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0950917"/>
      </p:ext>
    </p:extLst>
  </p:cSld>
  <p:clrMapOvr>
    <a:masterClrMapping/>
  </p:clrMapOvr>
  <p:transition>
    <p:fade/>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a:t>Health Sets</a:t>
            </a:r>
            <a:endParaRPr lang="de-AT" noProof="0" dirty="0"/>
          </a:p>
        </p:txBody>
      </p:sp>
      <p:sp>
        <p:nvSpPr>
          <p:cNvPr id="4" name="Text Placeholder 3"/>
          <p:cNvSpPr>
            <a:spLocks noGrp="1"/>
          </p:cNvSpPr>
          <p:nvPr>
            <p:ph idx="1"/>
          </p:nvPr>
        </p:nvSpPr>
        <p:spPr/>
        <p:txBody>
          <a:bodyPr/>
          <a:lstStyle/>
          <a:p>
            <a:r>
              <a:rPr lang="de-AT" noProof="0" dirty="0"/>
              <a:t>Anzeige der Details eines Health Sets um zu sehen welche Monitore im Status healthy/unhealthy sind:</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$Health = Get-HealthReport –Server EX1 |</a:t>
            </a:r>
            <a:br>
              <a:rPr lang="de-AT" noProof="0" dirty="0">
                <a:solidFill>
                  <a:schemeClr val="accent5"/>
                </a:solidFill>
                <a:latin typeface="Consolas" panose="020B0609020204030204" pitchFamily="49" charset="0"/>
                <a:cs typeface="Consolas" panose="020B0609020204030204" pitchFamily="49" charset="0"/>
              </a:rPr>
            </a:br>
            <a:r>
              <a:rPr lang="de-AT" noProof="0" dirty="0">
                <a:solidFill>
                  <a:schemeClr val="accent5"/>
                </a:solidFill>
                <a:latin typeface="Consolas" panose="020B0609020204030204" pitchFamily="49" charset="0"/>
                <a:cs typeface="Consolas" panose="020B0609020204030204" pitchFamily="49" charset="0"/>
              </a:rPr>
              <a:t>? {$_.HealthSet –ilike "&lt;Name&gt;"}</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$Health.Entries | ft Name, AlertValue -auto</a:t>
            </a:r>
          </a:p>
        </p:txBody>
      </p:sp>
    </p:spTree>
    <p:extLst>
      <p:ext uri="{BB962C8B-B14F-4D97-AF65-F5344CB8AC3E}">
        <p14:creationId xmlns:p14="http://schemas.microsoft.com/office/powerpoint/2010/main" val="42306729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ESE Struktur</a:t>
            </a:r>
            <a:endParaRPr lang="de-AT" noProof="0" dirty="0"/>
          </a:p>
        </p:txBody>
      </p:sp>
      <p:sp>
        <p:nvSpPr>
          <p:cNvPr id="3" name="Text Placeholder 2"/>
          <p:cNvSpPr>
            <a:spLocks noGrp="1"/>
          </p:cNvSpPr>
          <p:nvPr>
            <p:ph idx="1"/>
          </p:nvPr>
        </p:nvSpPr>
        <p:spPr/>
        <p:txBody>
          <a:bodyPr/>
          <a:lstStyle/>
          <a:p>
            <a:r>
              <a:rPr lang="de-AT" noProof="0"/>
              <a:t>B+Tree</a:t>
            </a:r>
          </a:p>
          <a:p>
            <a:r>
              <a:rPr lang="de-AT" noProof="0"/>
              <a:t>32 Kb Page Size</a:t>
            </a:r>
          </a:p>
          <a:p>
            <a:r>
              <a:rPr lang="de-AT" noProof="0"/>
              <a:t>Optimiert für Leseoperationen</a:t>
            </a:r>
          </a:p>
          <a:p>
            <a:r>
              <a:rPr lang="de-AT" noProof="0"/>
              <a:t>Optimierungen für große Elemente</a:t>
            </a:r>
          </a:p>
          <a:p>
            <a:r>
              <a:rPr lang="de-AT" noProof="0"/>
              <a:t>Kein Single Instance Store (seit 2010)</a:t>
            </a:r>
          </a:p>
          <a:p>
            <a:r>
              <a:rPr lang="de-AT" noProof="0"/>
              <a:t>Interne Struktur auf Table-Basis</a:t>
            </a:r>
          </a:p>
          <a:p>
            <a:r>
              <a:rPr lang="de-AT" noProof="0"/>
              <a:t>DB Files: .edb</a:t>
            </a:r>
          </a:p>
          <a:p>
            <a:r>
              <a:rPr lang="de-AT" noProof="0"/>
              <a:t>Transaction Logs: .log</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11</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80294449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b="-30000"/>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prstGeom prst="rect">
            <a:avLst/>
          </a:prstGeom>
        </p:spPr>
        <p:txBody>
          <a:bodyPr/>
          <a:lstStyle/>
          <a:p>
            <a:pPr defTabSz="914225"/>
            <a:fld id="{727B4C2D-45E2-4621-8491-2995EB46A674}" type="slidenum">
              <a:rPr lang="en-US" smtClean="0">
                <a:solidFill>
                  <a:prstClr val="black"/>
                </a:solidFill>
              </a:rPr>
              <a:pPr defTabSz="914225"/>
              <a:t>110</a:t>
            </a:fld>
            <a:endParaRPr lang="en-US" dirty="0">
              <a:solidFill>
                <a:prstClr val="black"/>
              </a:solidFill>
            </a:endParaRPr>
          </a:p>
        </p:txBody>
      </p:sp>
    </p:spTree>
    <p:extLst>
      <p:ext uri="{BB962C8B-B14F-4D97-AF65-F5344CB8AC3E}">
        <p14:creationId xmlns:p14="http://schemas.microsoft.com/office/powerpoint/2010/main" val="2580515008"/>
      </p:ext>
    </p:extLst>
  </p:cSld>
  <p:clrMapOvr>
    <a:masterClrMapping/>
  </p:clrMapOvr>
  <p:transition>
    <p:fade/>
  </p:transition>
</p:sld>
</file>

<file path=ppt/slides/slide1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b="-30000"/>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prstGeom prst="rect">
            <a:avLst/>
          </a:prstGeom>
        </p:spPr>
        <p:txBody>
          <a:bodyPr/>
          <a:lstStyle/>
          <a:p>
            <a:pPr defTabSz="914225"/>
            <a:fld id="{727B4C2D-45E2-4621-8491-2995EB46A674}" type="slidenum">
              <a:rPr lang="en-US" smtClean="0">
                <a:solidFill>
                  <a:prstClr val="black"/>
                </a:solidFill>
              </a:rPr>
              <a:pPr defTabSz="914225"/>
              <a:t>111</a:t>
            </a:fld>
            <a:endParaRPr lang="en-US" dirty="0">
              <a:solidFill>
                <a:prstClr val="black"/>
              </a:solidFill>
            </a:endParaRPr>
          </a:p>
        </p:txBody>
      </p:sp>
    </p:spTree>
    <p:extLst>
      <p:ext uri="{BB962C8B-B14F-4D97-AF65-F5344CB8AC3E}">
        <p14:creationId xmlns:p14="http://schemas.microsoft.com/office/powerpoint/2010/main" val="1857464670"/>
      </p:ext>
    </p:extLst>
  </p:cSld>
  <p:clrMapOvr>
    <a:masterClrMapping/>
  </p:clrMapOvr>
  <p:transition>
    <p:fade/>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de-AT" dirty="0" err="1">
                <a:solidFill>
                  <a:srgbClr val="C00000"/>
                </a:solidFill>
              </a:rPr>
              <a:t>Managed</a:t>
            </a:r>
            <a:r>
              <a:rPr lang="de-AT" dirty="0">
                <a:solidFill>
                  <a:srgbClr val="C00000"/>
                </a:solidFill>
              </a:rPr>
              <a:t> Availability</a:t>
            </a:r>
            <a:br>
              <a:rPr lang="de-AT" dirty="0">
                <a:solidFill>
                  <a:srgbClr val="C00000"/>
                </a:solidFill>
              </a:rPr>
            </a:br>
            <a:r>
              <a:rPr lang="de-AT" dirty="0">
                <a:solidFill>
                  <a:srgbClr val="C00000"/>
                </a:solidFill>
              </a:rPr>
              <a:t>Management u</a:t>
            </a:r>
            <a:r>
              <a:rPr lang="de-AT" noProof="0" dirty="0" err="1">
                <a:solidFill>
                  <a:srgbClr val="C00000"/>
                </a:solidFill>
              </a:rPr>
              <a:t>nd</a:t>
            </a:r>
            <a:r>
              <a:rPr lang="de-AT" noProof="0" dirty="0">
                <a:solidFill>
                  <a:srgbClr val="C00000"/>
                </a:solidFill>
              </a:rPr>
              <a:t> </a:t>
            </a:r>
            <a:r>
              <a:rPr lang="de-AT" noProof="0" dirty="0" err="1">
                <a:solidFill>
                  <a:srgbClr val="C00000"/>
                </a:solidFill>
              </a:rPr>
              <a:t>Cmdlets</a:t>
            </a:r>
            <a:endParaRPr lang="de-AT" noProof="0" dirty="0">
              <a:solidFill>
                <a:srgbClr val="C00000"/>
              </a:solidFill>
            </a:endParaRPr>
          </a:p>
        </p:txBody>
      </p:sp>
      <p:sp>
        <p:nvSpPr>
          <p:cNvPr id="2" name="Text Placeholder 1"/>
          <p:cNvSpPr>
            <a:spLocks noGrp="1"/>
          </p:cNvSpPr>
          <p:nvPr>
            <p:ph type="body" idx="1"/>
          </p:nvPr>
        </p:nvSpPr>
        <p:spPr/>
        <p:txBody>
          <a:bodyPr/>
          <a:lstStyle/>
          <a:p>
            <a:endParaRPr lang="de-AT"/>
          </a:p>
        </p:txBody>
      </p:sp>
    </p:spTree>
    <p:extLst>
      <p:ext uri="{BB962C8B-B14F-4D97-AF65-F5344CB8AC3E}">
        <p14:creationId xmlns:p14="http://schemas.microsoft.com/office/powerpoint/2010/main" val="1647551066"/>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a:t>Management Aufgaben und Cmdlets</a:t>
            </a:r>
            <a:endParaRPr lang="de-AT" noProof="0" dirty="0"/>
          </a:p>
        </p:txBody>
      </p:sp>
      <p:sp>
        <p:nvSpPr>
          <p:cNvPr id="4" name="Text Placeholder 3"/>
          <p:cNvSpPr>
            <a:spLocks noGrp="1"/>
          </p:cNvSpPr>
          <p:nvPr>
            <p:ph idx="1"/>
          </p:nvPr>
        </p:nvSpPr>
        <p:spPr/>
        <p:txBody>
          <a:bodyPr/>
          <a:lstStyle/>
          <a:p>
            <a:r>
              <a:rPr lang="de-AT" noProof="0" dirty="0"/>
              <a:t>Anzeige der System Health</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Get-ServerHealth</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Get-HealthReport</a:t>
            </a:r>
          </a:p>
          <a:p>
            <a:endParaRPr lang="de-AT" noProof="0" dirty="0"/>
          </a:p>
          <a:p>
            <a:r>
              <a:rPr lang="de-AT" noProof="0" dirty="0"/>
              <a:t>Anzeige der Probes, </a:t>
            </a:r>
            <a:r>
              <a:rPr lang="de-AT" dirty="0"/>
              <a:t>M</a:t>
            </a:r>
            <a:r>
              <a:rPr lang="de-AT" noProof="0" dirty="0"/>
              <a:t>onitore und Responder für ein Health Set</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Get-MonitoringItemIdentity</a:t>
            </a:r>
          </a:p>
          <a:p>
            <a:endParaRPr lang="de-AT" noProof="0" dirty="0"/>
          </a:p>
          <a:p>
            <a:r>
              <a:rPr lang="de-AT" noProof="0" dirty="0"/>
              <a:t>Details über Probes, Monitore und Responder</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Get-MonitoringItemHelp</a:t>
            </a:r>
          </a:p>
        </p:txBody>
      </p:sp>
    </p:spTree>
    <p:extLst>
      <p:ext uri="{BB962C8B-B14F-4D97-AF65-F5344CB8AC3E}">
        <p14:creationId xmlns:p14="http://schemas.microsoft.com/office/powerpoint/2010/main" val="1385203521"/>
      </p:ext>
    </p:extLst>
  </p:cSld>
  <p:clrMapOvr>
    <a:masterClrMapping/>
  </p:clrMapOvr>
  <p:transition>
    <p:fade/>
  </p:transition>
</p:sld>
</file>

<file path=ppt/slides/slide1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b="-30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3022299"/>
      </p:ext>
    </p:extLst>
  </p:cSld>
  <p:clrMapOvr>
    <a:masterClrMapping/>
  </p:clrMapOvr>
  <p:transition>
    <p:fade/>
  </p:transition>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Overrides</a:t>
            </a:r>
            <a:endParaRPr lang="de-AT" noProof="0" dirty="0"/>
          </a:p>
        </p:txBody>
      </p:sp>
      <p:sp>
        <p:nvSpPr>
          <p:cNvPr id="3" name="Text Placeholder 2"/>
          <p:cNvSpPr>
            <a:spLocks noGrp="1"/>
          </p:cNvSpPr>
          <p:nvPr>
            <p:ph idx="1"/>
          </p:nvPr>
        </p:nvSpPr>
        <p:spPr/>
        <p:txBody>
          <a:bodyPr/>
          <a:lstStyle/>
          <a:p>
            <a:r>
              <a:rPr lang="de-AT" noProof="0"/>
              <a:t>Admins können die Schwellenwerte und Parameters welche die Probes, Monitors und Responder verwenden, anpassen</a:t>
            </a:r>
          </a:p>
          <a:p>
            <a:pPr lvl="1"/>
            <a:r>
              <a:rPr lang="de-AT" noProof="0"/>
              <a:t>Ermöglich Notfallaktionen</a:t>
            </a:r>
          </a:p>
          <a:p>
            <a:pPr lvl="1"/>
            <a:r>
              <a:rPr lang="de-AT" noProof="0"/>
              <a:t>Ermöglich fine tuning der Schwellenwerte spezifisch für die Umgebung</a:t>
            </a:r>
          </a:p>
          <a:p>
            <a:endParaRPr lang="de-AT" noProof="0"/>
          </a:p>
          <a:p>
            <a:r>
              <a:rPr lang="de-AT" noProof="0"/>
              <a:t>Können für einzelne Server oder die gesamte Organisation gesetzt werden</a:t>
            </a:r>
          </a:p>
          <a:p>
            <a:pPr lvl="1"/>
            <a:r>
              <a:rPr lang="de-AT" noProof="0"/>
              <a:t>Server </a:t>
            </a:r>
            <a:r>
              <a:rPr lang="de-AT"/>
              <a:t>O</a:t>
            </a:r>
            <a:r>
              <a:rPr lang="de-AT" noProof="0"/>
              <a:t>verrides sind in der Registry gespeichert</a:t>
            </a:r>
          </a:p>
          <a:p>
            <a:pPr lvl="1"/>
            <a:r>
              <a:rPr lang="de-AT" noProof="0"/>
              <a:t>Globale Overrides sind im Active Directory gespeichert</a:t>
            </a:r>
            <a:endParaRPr lang="de-AT" noProof="0" dirty="0"/>
          </a:p>
        </p:txBody>
      </p:sp>
    </p:spTree>
    <p:extLst>
      <p:ext uri="{BB962C8B-B14F-4D97-AF65-F5344CB8AC3E}">
        <p14:creationId xmlns:p14="http://schemas.microsoft.com/office/powerpoint/2010/main" val="3217940347"/>
      </p:ext>
    </p:extLst>
  </p:cSld>
  <p:clrMapOvr>
    <a:masterClrMapping/>
  </p:clrMapOvr>
  <p:transition>
    <p:fade/>
  </p:transition>
</p:sld>
</file>

<file path=ppt/slides/slide1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b="-2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9571102"/>
      </p:ext>
    </p:extLst>
  </p:cSld>
  <p:clrMapOvr>
    <a:masterClrMapping/>
  </p:clrMapOvr>
  <p:transition>
    <p:fade/>
  </p:transition>
</p:sld>
</file>

<file path=ppt/slides/slide1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b="-22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6719117"/>
      </p:ext>
    </p:extLst>
  </p:cSld>
  <p:clrMapOvr>
    <a:masterClrMapping/>
  </p:clrMapOvr>
  <p:transition>
    <p:fade/>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Overrides</a:t>
            </a:r>
            <a:endParaRPr lang="de-AT" noProof="0" dirty="0"/>
          </a:p>
        </p:txBody>
      </p:sp>
      <p:sp>
        <p:nvSpPr>
          <p:cNvPr id="3" name="Text Placeholder 2"/>
          <p:cNvSpPr>
            <a:spLocks noGrp="1"/>
          </p:cNvSpPr>
          <p:nvPr>
            <p:ph idx="1"/>
          </p:nvPr>
        </p:nvSpPr>
        <p:spPr/>
        <p:txBody>
          <a:bodyPr/>
          <a:lstStyle/>
          <a:p>
            <a:r>
              <a:rPr lang="de-AT" noProof="0"/>
              <a:t>Können für eine bestimmte Zeit oder eine bestimmte Version des Servers aktiviert werden</a:t>
            </a:r>
          </a:p>
          <a:p>
            <a:endParaRPr lang="de-AT" noProof="0"/>
          </a:p>
          <a:p>
            <a:r>
              <a:rPr lang="de-AT" noProof="0"/>
              <a:t>Werden nicht sofort übernommen</a:t>
            </a:r>
          </a:p>
          <a:p>
            <a:pPr lvl="1"/>
            <a:r>
              <a:rPr lang="de-AT" noProof="0"/>
              <a:t>Exchange Health Service liest Konfiguration alle 10 Minuten</a:t>
            </a:r>
          </a:p>
          <a:p>
            <a:pPr lvl="1"/>
            <a:r>
              <a:rPr lang="de-AT" noProof="0"/>
              <a:t>Global Änderungen auch von Active Directory </a:t>
            </a:r>
            <a:r>
              <a:rPr lang="de-AT"/>
              <a:t>R</a:t>
            </a:r>
            <a:r>
              <a:rPr lang="de-AT" noProof="0"/>
              <a:t>eplication abhängig</a:t>
            </a:r>
          </a:p>
          <a:p>
            <a:endParaRPr lang="de-AT" noProof="0"/>
          </a:p>
          <a:p>
            <a:r>
              <a:rPr lang="de-AT" noProof="0"/>
              <a:t>Wildcards sind nicht supported</a:t>
            </a:r>
          </a:p>
          <a:p>
            <a:pPr lvl="1"/>
            <a:r>
              <a:rPr lang="de-AT" noProof="0"/>
              <a:t>Keine Möglichkeit ein ganzes Health Set zu Überbrücken</a:t>
            </a:r>
            <a:endParaRPr lang="de-AT" noProof="0" dirty="0"/>
          </a:p>
        </p:txBody>
      </p:sp>
    </p:spTree>
    <p:extLst>
      <p:ext uri="{BB962C8B-B14F-4D97-AF65-F5344CB8AC3E}">
        <p14:creationId xmlns:p14="http://schemas.microsoft.com/office/powerpoint/2010/main" val="199762679"/>
      </p:ext>
    </p:extLst>
  </p:cSld>
  <p:clrMapOvr>
    <a:masterClrMapping/>
  </p:clrMapOvr>
  <p:transition>
    <p:fade/>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de-AT" noProof="0"/>
              <a:t>Overrides - Management Aufgaben und Cmdlets</a:t>
            </a:r>
            <a:endParaRPr lang="de-AT" noProof="0" dirty="0"/>
          </a:p>
        </p:txBody>
      </p:sp>
      <p:sp>
        <p:nvSpPr>
          <p:cNvPr id="4" name="Text Placeholder 3"/>
          <p:cNvSpPr>
            <a:spLocks noGrp="1"/>
          </p:cNvSpPr>
          <p:nvPr>
            <p:ph idx="1"/>
          </p:nvPr>
        </p:nvSpPr>
        <p:spPr/>
        <p:txBody>
          <a:bodyPr>
            <a:normAutofit fontScale="92500" lnSpcReduction="10000"/>
          </a:bodyPr>
          <a:lstStyle/>
          <a:p>
            <a:r>
              <a:rPr lang="de-AT" noProof="0" dirty="0"/>
              <a:t>Override erzeugen</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Add-ServerMonitoringOverride</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Add-GlobalMonitoringOverride</a:t>
            </a:r>
          </a:p>
          <a:p>
            <a:endParaRPr lang="de-AT" noProof="0" dirty="0"/>
          </a:p>
          <a:p>
            <a:r>
              <a:rPr lang="de-AT" noProof="0" dirty="0"/>
              <a:t>Anzeigen der Overrides</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Get-ServerMonitoringOverride</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Get-GlobalMonitoringOverride</a:t>
            </a:r>
          </a:p>
          <a:p>
            <a:endParaRPr lang="de-AT" noProof="0" dirty="0"/>
          </a:p>
          <a:p>
            <a:r>
              <a:rPr lang="de-AT" noProof="0" dirty="0"/>
              <a:t>Entfernen eines Overrides</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Remove-ServerMonitoringOverride</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Remove-GlobalMonitoringOverride</a:t>
            </a:r>
          </a:p>
        </p:txBody>
      </p:sp>
    </p:spTree>
    <p:extLst>
      <p:ext uri="{BB962C8B-B14F-4D97-AF65-F5344CB8AC3E}">
        <p14:creationId xmlns:p14="http://schemas.microsoft.com/office/powerpoint/2010/main" val="372045305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B+Tree Struktur</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12</a:t>
            </a:fld>
            <a:br>
              <a:rPr lang="de-AT"/>
            </a:br>
            <a:r>
              <a:rPr lang="de-AT"/>
              <a:t> © ETC </a:t>
            </a:r>
            <a:fld id="{CC69AB7A-C4F2-4C29-9E9D-A4F474B1EA3D}" type="datetime6">
              <a:rPr lang="de-AT" smtClean="0"/>
              <a:pPr/>
              <a:t>Februar 21</a:t>
            </a:fld>
            <a:endParaRPr lang="de-AT" dirty="0"/>
          </a:p>
        </p:txBody>
      </p:sp>
      <p:grpSp>
        <p:nvGrpSpPr>
          <p:cNvPr id="3" name="Group 4"/>
          <p:cNvGrpSpPr>
            <a:grpSpLocks noChangeAspect="1"/>
          </p:cNvGrpSpPr>
          <p:nvPr/>
        </p:nvGrpSpPr>
        <p:grpSpPr bwMode="auto">
          <a:xfrm>
            <a:off x="3086100" y="1801647"/>
            <a:ext cx="6019800" cy="4919828"/>
            <a:chOff x="1824" y="468"/>
            <a:chExt cx="4608" cy="3766"/>
          </a:xfrm>
        </p:grpSpPr>
        <p:sp>
          <p:nvSpPr>
            <p:cNvPr id="5" name="AutoShape 3"/>
            <p:cNvSpPr>
              <a:spLocks noChangeAspect="1" noChangeArrowheads="1" noTextEdit="1"/>
            </p:cNvSpPr>
            <p:nvPr/>
          </p:nvSpPr>
          <p:spPr bwMode="auto">
            <a:xfrm>
              <a:off x="1824" y="468"/>
              <a:ext cx="4608" cy="3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7" name="Rectangle 5"/>
            <p:cNvSpPr>
              <a:spLocks noChangeArrowheads="1"/>
            </p:cNvSpPr>
            <p:nvPr/>
          </p:nvSpPr>
          <p:spPr bwMode="auto">
            <a:xfrm>
              <a:off x="1835" y="1920"/>
              <a:ext cx="1148" cy="86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8" name="Rectangle 6"/>
            <p:cNvSpPr>
              <a:spLocks noChangeArrowheads="1"/>
            </p:cNvSpPr>
            <p:nvPr/>
          </p:nvSpPr>
          <p:spPr bwMode="auto">
            <a:xfrm>
              <a:off x="1835" y="1920"/>
              <a:ext cx="1148" cy="864"/>
            </a:xfrm>
            <a:prstGeom prst="rect">
              <a:avLst/>
            </a:pr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
          <p:nvSpPr>
            <p:cNvPr id="9" name="Rectangle 7"/>
            <p:cNvSpPr>
              <a:spLocks noChangeArrowheads="1"/>
            </p:cNvSpPr>
            <p:nvPr/>
          </p:nvSpPr>
          <p:spPr bwMode="auto">
            <a:xfrm>
              <a:off x="2276" y="2236"/>
              <a:ext cx="205"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dirty="0">
                  <a:ln>
                    <a:noFill/>
                  </a:ln>
                  <a:solidFill>
                    <a:srgbClr val="000000"/>
                  </a:solidFill>
                  <a:effectLst/>
                  <a:latin typeface="Calibri" panose="020F0502020204030204" pitchFamily="34" charset="0"/>
                </a:rPr>
                <a:t>A</a:t>
              </a:r>
              <a:endParaRPr kumimoji="0" lang="de-DE" altLang="de-DE" sz="1800" b="0" i="0" u="none" strike="noStrike" cap="none" normalizeH="0" baseline="0" dirty="0">
                <a:ln>
                  <a:noFill/>
                </a:ln>
                <a:solidFill>
                  <a:schemeClr val="tx1"/>
                </a:solidFill>
                <a:effectLst/>
                <a:latin typeface="Arial" panose="020B0604020202020204" pitchFamily="34" charset="0"/>
              </a:endParaRPr>
            </a:p>
          </p:txBody>
        </p:sp>
        <p:sp>
          <p:nvSpPr>
            <p:cNvPr id="10" name="Rectangle 8"/>
            <p:cNvSpPr>
              <a:spLocks noChangeArrowheads="1"/>
            </p:cNvSpPr>
            <p:nvPr/>
          </p:nvSpPr>
          <p:spPr bwMode="auto">
            <a:xfrm>
              <a:off x="2381" y="2236"/>
              <a:ext cx="152"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a:ln>
                    <a:noFill/>
                  </a:ln>
                  <a:solidFill>
                    <a:srgbClr val="000000"/>
                  </a:solidFill>
                  <a:effectLst/>
                  <a:latin typeface="Calibri" panose="020F0502020204030204" pitchFamily="34" charset="0"/>
                </a:rPr>
                <a:t>-</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11" name="Rectangle 9"/>
            <p:cNvSpPr>
              <a:spLocks noChangeArrowheads="1"/>
            </p:cNvSpPr>
            <p:nvPr/>
          </p:nvSpPr>
          <p:spPr bwMode="auto">
            <a:xfrm>
              <a:off x="2437" y="2236"/>
              <a:ext cx="212"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a:ln>
                    <a:noFill/>
                  </a:ln>
                  <a:solidFill>
                    <a:srgbClr val="000000"/>
                  </a:solidFill>
                  <a:effectLst/>
                  <a:latin typeface="Calibri" panose="020F0502020204030204" pitchFamily="34" charset="0"/>
                </a:rPr>
                <a:t>H</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12" name="Rectangle 10"/>
            <p:cNvSpPr>
              <a:spLocks noChangeArrowheads="1"/>
            </p:cNvSpPr>
            <p:nvPr/>
          </p:nvSpPr>
          <p:spPr bwMode="auto">
            <a:xfrm>
              <a:off x="3198" y="1920"/>
              <a:ext cx="1148" cy="86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3" name="Rectangle 11"/>
            <p:cNvSpPr>
              <a:spLocks noChangeArrowheads="1"/>
            </p:cNvSpPr>
            <p:nvPr/>
          </p:nvSpPr>
          <p:spPr bwMode="auto">
            <a:xfrm>
              <a:off x="3198" y="1920"/>
              <a:ext cx="1148" cy="864"/>
            </a:xfrm>
            <a:prstGeom prst="rect">
              <a:avLst/>
            </a:pr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
          <p:nvSpPr>
            <p:cNvPr id="14" name="Rectangle 12"/>
            <p:cNvSpPr>
              <a:spLocks noChangeArrowheads="1"/>
            </p:cNvSpPr>
            <p:nvPr/>
          </p:nvSpPr>
          <p:spPr bwMode="auto">
            <a:xfrm>
              <a:off x="3678" y="2236"/>
              <a:ext cx="144"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a:ln>
                    <a:noFill/>
                  </a:ln>
                  <a:solidFill>
                    <a:srgbClr val="000000"/>
                  </a:solidFill>
                  <a:effectLst/>
                  <a:latin typeface="Calibri" panose="020F0502020204030204" pitchFamily="34" charset="0"/>
                </a:rPr>
                <a:t>I</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15" name="Rectangle 13"/>
            <p:cNvSpPr>
              <a:spLocks noChangeArrowheads="1"/>
            </p:cNvSpPr>
            <p:nvPr/>
          </p:nvSpPr>
          <p:spPr bwMode="auto">
            <a:xfrm>
              <a:off x="3724" y="2236"/>
              <a:ext cx="152"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a:ln>
                    <a:noFill/>
                  </a:ln>
                  <a:solidFill>
                    <a:srgbClr val="000000"/>
                  </a:solidFill>
                  <a:effectLst/>
                  <a:latin typeface="Calibri" panose="020F0502020204030204" pitchFamily="34" charset="0"/>
                </a:rPr>
                <a:t>-</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16" name="Rectangle 14"/>
            <p:cNvSpPr>
              <a:spLocks noChangeArrowheads="1"/>
            </p:cNvSpPr>
            <p:nvPr/>
          </p:nvSpPr>
          <p:spPr bwMode="auto">
            <a:xfrm>
              <a:off x="3780" y="2236"/>
              <a:ext cx="189"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a:ln>
                    <a:noFill/>
                  </a:ln>
                  <a:solidFill>
                    <a:srgbClr val="000000"/>
                  </a:solidFill>
                  <a:effectLst/>
                  <a:latin typeface="Calibri" panose="020F0502020204030204" pitchFamily="34" charset="0"/>
                </a:rPr>
                <a:t>P</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17" name="Rectangle 15"/>
            <p:cNvSpPr>
              <a:spLocks noChangeArrowheads="1"/>
            </p:cNvSpPr>
            <p:nvPr/>
          </p:nvSpPr>
          <p:spPr bwMode="auto">
            <a:xfrm>
              <a:off x="4561" y="1920"/>
              <a:ext cx="1148" cy="86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8" name="Rectangle 16"/>
            <p:cNvSpPr>
              <a:spLocks noChangeArrowheads="1"/>
            </p:cNvSpPr>
            <p:nvPr/>
          </p:nvSpPr>
          <p:spPr bwMode="auto">
            <a:xfrm>
              <a:off x="4561" y="1920"/>
              <a:ext cx="1148" cy="864"/>
            </a:xfrm>
            <a:prstGeom prst="rect">
              <a:avLst/>
            </a:pr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
          <p:nvSpPr>
            <p:cNvPr id="19" name="Rectangle 17"/>
            <p:cNvSpPr>
              <a:spLocks noChangeArrowheads="1"/>
            </p:cNvSpPr>
            <p:nvPr/>
          </p:nvSpPr>
          <p:spPr bwMode="auto">
            <a:xfrm>
              <a:off x="5007" y="2236"/>
              <a:ext cx="220"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a:ln>
                    <a:noFill/>
                  </a:ln>
                  <a:solidFill>
                    <a:srgbClr val="000000"/>
                  </a:solidFill>
                  <a:effectLst/>
                  <a:latin typeface="Calibri" panose="020F0502020204030204" pitchFamily="34" charset="0"/>
                </a:rPr>
                <a:t>Q</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20" name="Rectangle 18"/>
            <p:cNvSpPr>
              <a:spLocks noChangeArrowheads="1"/>
            </p:cNvSpPr>
            <p:nvPr/>
          </p:nvSpPr>
          <p:spPr bwMode="auto">
            <a:xfrm>
              <a:off x="5129" y="2236"/>
              <a:ext cx="152"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a:ln>
                    <a:noFill/>
                  </a:ln>
                  <a:solidFill>
                    <a:srgbClr val="000000"/>
                  </a:solidFill>
                  <a:effectLst/>
                  <a:latin typeface="Calibri" panose="020F0502020204030204" pitchFamily="34" charset="0"/>
                </a:rPr>
                <a:t>-</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21" name="Rectangle 19"/>
            <p:cNvSpPr>
              <a:spLocks noChangeArrowheads="1"/>
            </p:cNvSpPr>
            <p:nvPr/>
          </p:nvSpPr>
          <p:spPr bwMode="auto">
            <a:xfrm>
              <a:off x="5185" y="2236"/>
              <a:ext cx="182"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a:ln>
                    <a:noFill/>
                  </a:ln>
                  <a:solidFill>
                    <a:srgbClr val="000000"/>
                  </a:solidFill>
                  <a:effectLst/>
                  <a:latin typeface="Calibri" panose="020F0502020204030204" pitchFamily="34" charset="0"/>
                </a:rPr>
                <a:t>Z</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22" name="Rectangle 20"/>
            <p:cNvSpPr>
              <a:spLocks noChangeArrowheads="1"/>
            </p:cNvSpPr>
            <p:nvPr/>
          </p:nvSpPr>
          <p:spPr bwMode="auto">
            <a:xfrm>
              <a:off x="3198" y="479"/>
              <a:ext cx="1148" cy="8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3" name="Rectangle 21"/>
            <p:cNvSpPr>
              <a:spLocks noChangeArrowheads="1"/>
            </p:cNvSpPr>
            <p:nvPr/>
          </p:nvSpPr>
          <p:spPr bwMode="auto">
            <a:xfrm>
              <a:off x="3198" y="479"/>
              <a:ext cx="1148" cy="865"/>
            </a:xfrm>
            <a:prstGeom prst="rect">
              <a:avLst/>
            </a:pr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
          <p:nvSpPr>
            <p:cNvPr id="24" name="Rectangle 22"/>
            <p:cNvSpPr>
              <a:spLocks noChangeArrowheads="1"/>
            </p:cNvSpPr>
            <p:nvPr/>
          </p:nvSpPr>
          <p:spPr bwMode="auto">
            <a:xfrm>
              <a:off x="3600" y="794"/>
              <a:ext cx="448"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a:ln>
                    <a:noFill/>
                  </a:ln>
                  <a:solidFill>
                    <a:srgbClr val="000000"/>
                  </a:solidFill>
                  <a:effectLst/>
                  <a:latin typeface="Calibri" panose="020F0502020204030204" pitchFamily="34" charset="0"/>
                </a:rPr>
                <a:t>Root</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25" name="Rectangle 23"/>
            <p:cNvSpPr>
              <a:spLocks noChangeArrowheads="1"/>
            </p:cNvSpPr>
            <p:nvPr/>
          </p:nvSpPr>
          <p:spPr bwMode="auto">
            <a:xfrm>
              <a:off x="3916" y="3361"/>
              <a:ext cx="1148" cy="86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6" name="Rectangle 24"/>
            <p:cNvSpPr>
              <a:spLocks noChangeArrowheads="1"/>
            </p:cNvSpPr>
            <p:nvPr/>
          </p:nvSpPr>
          <p:spPr bwMode="auto">
            <a:xfrm>
              <a:off x="3916" y="3361"/>
              <a:ext cx="1148" cy="864"/>
            </a:xfrm>
            <a:prstGeom prst="rect">
              <a:avLst/>
            </a:pr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
          <p:nvSpPr>
            <p:cNvPr id="27" name="Rectangle 25"/>
            <p:cNvSpPr>
              <a:spLocks noChangeArrowheads="1"/>
            </p:cNvSpPr>
            <p:nvPr/>
          </p:nvSpPr>
          <p:spPr bwMode="auto">
            <a:xfrm>
              <a:off x="4011" y="3677"/>
              <a:ext cx="937" cy="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dirty="0">
                  <a:ln>
                    <a:noFill/>
                  </a:ln>
                  <a:solidFill>
                    <a:srgbClr val="000000"/>
                  </a:solidFill>
                  <a:effectLst/>
                  <a:latin typeface="Calibri" panose="020F0502020204030204" pitchFamily="34" charset="0"/>
                </a:rPr>
                <a:t>Leaf Node</a:t>
              </a:r>
              <a:endParaRPr kumimoji="0" lang="de-DE" altLang="de-DE" sz="1800" b="0" i="0" u="none" strike="noStrike" cap="none" normalizeH="0" baseline="0" dirty="0">
                <a:ln>
                  <a:noFill/>
                </a:ln>
                <a:solidFill>
                  <a:schemeClr val="tx1"/>
                </a:solidFill>
                <a:effectLst/>
                <a:latin typeface="Arial" panose="020B0604020202020204" pitchFamily="34" charset="0"/>
              </a:endParaRPr>
            </a:p>
          </p:txBody>
        </p:sp>
        <p:sp>
          <p:nvSpPr>
            <p:cNvPr id="28" name="Rectangle 26"/>
            <p:cNvSpPr>
              <a:spLocks noChangeArrowheads="1"/>
            </p:cNvSpPr>
            <p:nvPr/>
          </p:nvSpPr>
          <p:spPr bwMode="auto">
            <a:xfrm>
              <a:off x="5278" y="3361"/>
              <a:ext cx="1148" cy="86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9" name="Rectangle 27"/>
            <p:cNvSpPr>
              <a:spLocks noChangeArrowheads="1"/>
            </p:cNvSpPr>
            <p:nvPr/>
          </p:nvSpPr>
          <p:spPr bwMode="auto">
            <a:xfrm>
              <a:off x="5278" y="3361"/>
              <a:ext cx="1148" cy="864"/>
            </a:xfrm>
            <a:prstGeom prst="rect">
              <a:avLst/>
            </a:prstGeom>
            <a:noFill/>
            <a:ln w="1270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
          <p:nvSpPr>
            <p:cNvPr id="30" name="Rectangle 28"/>
            <p:cNvSpPr>
              <a:spLocks noChangeArrowheads="1"/>
            </p:cNvSpPr>
            <p:nvPr/>
          </p:nvSpPr>
          <p:spPr bwMode="auto">
            <a:xfrm>
              <a:off x="5367" y="3677"/>
              <a:ext cx="978" cy="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300" b="0" i="0" u="none" strike="noStrike" cap="none" normalizeH="0" baseline="0" dirty="0">
                  <a:ln>
                    <a:noFill/>
                  </a:ln>
                  <a:solidFill>
                    <a:srgbClr val="000000"/>
                  </a:solidFill>
                  <a:effectLst/>
                  <a:latin typeface="Calibri" panose="020F0502020204030204" pitchFamily="34" charset="0"/>
                </a:rPr>
                <a:t>Leaf Node</a:t>
              </a:r>
              <a:endParaRPr kumimoji="0" lang="de-DE" altLang="de-DE" sz="1800" b="0" i="0" u="none" strike="noStrike" cap="none" normalizeH="0" baseline="0" dirty="0">
                <a:ln>
                  <a:noFill/>
                </a:ln>
                <a:solidFill>
                  <a:schemeClr val="tx1"/>
                </a:solidFill>
                <a:effectLst/>
                <a:latin typeface="Arial" panose="020B0604020202020204" pitchFamily="34" charset="0"/>
              </a:endParaRPr>
            </a:p>
          </p:txBody>
        </p:sp>
        <p:sp>
          <p:nvSpPr>
            <p:cNvPr id="31" name="Line 29"/>
            <p:cNvSpPr>
              <a:spLocks noChangeShapeType="1"/>
            </p:cNvSpPr>
            <p:nvPr/>
          </p:nvSpPr>
          <p:spPr bwMode="auto">
            <a:xfrm>
              <a:off x="3772" y="1344"/>
              <a:ext cx="0" cy="576"/>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de-DE"/>
            </a:p>
          </p:txBody>
        </p:sp>
        <p:sp>
          <p:nvSpPr>
            <p:cNvPr id="32" name="Freeform 30"/>
            <p:cNvSpPr>
              <a:spLocks/>
            </p:cNvSpPr>
            <p:nvPr/>
          </p:nvSpPr>
          <p:spPr bwMode="auto">
            <a:xfrm>
              <a:off x="2409" y="1344"/>
              <a:ext cx="1363" cy="576"/>
            </a:xfrm>
            <a:custGeom>
              <a:avLst/>
              <a:gdLst>
                <a:gd name="T0" fmla="*/ 1363 w 1363"/>
                <a:gd name="T1" fmla="*/ 0 h 576"/>
                <a:gd name="T2" fmla="*/ 1363 w 1363"/>
                <a:gd name="T3" fmla="*/ 180 h 576"/>
                <a:gd name="T4" fmla="*/ 0 w 1363"/>
                <a:gd name="T5" fmla="*/ 180 h 576"/>
                <a:gd name="T6" fmla="*/ 0 w 1363"/>
                <a:gd name="T7" fmla="*/ 576 h 576"/>
              </a:gdLst>
              <a:ahLst/>
              <a:cxnLst>
                <a:cxn ang="0">
                  <a:pos x="T0" y="T1"/>
                </a:cxn>
                <a:cxn ang="0">
                  <a:pos x="T2" y="T3"/>
                </a:cxn>
                <a:cxn ang="0">
                  <a:pos x="T4" y="T5"/>
                </a:cxn>
                <a:cxn ang="0">
                  <a:pos x="T6" y="T7"/>
                </a:cxn>
              </a:cxnLst>
              <a:rect l="0" t="0" r="r" b="b"/>
              <a:pathLst>
                <a:path w="1363" h="576">
                  <a:moveTo>
                    <a:pt x="1363" y="0"/>
                  </a:moveTo>
                  <a:lnTo>
                    <a:pt x="1363" y="180"/>
                  </a:lnTo>
                  <a:lnTo>
                    <a:pt x="0" y="180"/>
                  </a:lnTo>
                  <a:lnTo>
                    <a:pt x="0" y="576"/>
                  </a:lnTo>
                </a:path>
              </a:pathLst>
            </a:custGeom>
            <a:noFill/>
            <a:ln w="12700"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de-DE" dirty="0"/>
            </a:p>
          </p:txBody>
        </p:sp>
        <p:sp>
          <p:nvSpPr>
            <p:cNvPr id="33" name="Freeform 31"/>
            <p:cNvSpPr>
              <a:spLocks/>
            </p:cNvSpPr>
            <p:nvPr/>
          </p:nvSpPr>
          <p:spPr bwMode="auto">
            <a:xfrm>
              <a:off x="3772" y="1524"/>
              <a:ext cx="1363" cy="396"/>
            </a:xfrm>
            <a:custGeom>
              <a:avLst/>
              <a:gdLst>
                <a:gd name="T0" fmla="*/ 0 w 1363"/>
                <a:gd name="T1" fmla="*/ 0 h 396"/>
                <a:gd name="T2" fmla="*/ 1363 w 1363"/>
                <a:gd name="T3" fmla="*/ 0 h 396"/>
                <a:gd name="T4" fmla="*/ 1363 w 1363"/>
                <a:gd name="T5" fmla="*/ 396 h 396"/>
              </a:gdLst>
              <a:ahLst/>
              <a:cxnLst>
                <a:cxn ang="0">
                  <a:pos x="T0" y="T1"/>
                </a:cxn>
                <a:cxn ang="0">
                  <a:pos x="T2" y="T3"/>
                </a:cxn>
                <a:cxn ang="0">
                  <a:pos x="T4" y="T5"/>
                </a:cxn>
              </a:cxnLst>
              <a:rect l="0" t="0" r="r" b="b"/>
              <a:pathLst>
                <a:path w="1363" h="396">
                  <a:moveTo>
                    <a:pt x="0" y="0"/>
                  </a:moveTo>
                  <a:lnTo>
                    <a:pt x="1363" y="0"/>
                  </a:lnTo>
                  <a:lnTo>
                    <a:pt x="1363" y="396"/>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
          <p:nvSpPr>
            <p:cNvPr id="34" name="Freeform 32"/>
            <p:cNvSpPr>
              <a:spLocks/>
            </p:cNvSpPr>
            <p:nvPr/>
          </p:nvSpPr>
          <p:spPr bwMode="auto">
            <a:xfrm>
              <a:off x="5135" y="2784"/>
              <a:ext cx="718" cy="577"/>
            </a:xfrm>
            <a:custGeom>
              <a:avLst/>
              <a:gdLst>
                <a:gd name="T0" fmla="*/ 0 w 718"/>
                <a:gd name="T1" fmla="*/ 0 h 577"/>
                <a:gd name="T2" fmla="*/ 0 w 718"/>
                <a:gd name="T3" fmla="*/ 109 h 577"/>
                <a:gd name="T4" fmla="*/ 718 w 718"/>
                <a:gd name="T5" fmla="*/ 109 h 577"/>
                <a:gd name="T6" fmla="*/ 718 w 718"/>
                <a:gd name="T7" fmla="*/ 577 h 577"/>
              </a:gdLst>
              <a:ahLst/>
              <a:cxnLst>
                <a:cxn ang="0">
                  <a:pos x="T0" y="T1"/>
                </a:cxn>
                <a:cxn ang="0">
                  <a:pos x="T2" y="T3"/>
                </a:cxn>
                <a:cxn ang="0">
                  <a:pos x="T4" y="T5"/>
                </a:cxn>
                <a:cxn ang="0">
                  <a:pos x="T6" y="T7"/>
                </a:cxn>
              </a:cxnLst>
              <a:rect l="0" t="0" r="r" b="b"/>
              <a:pathLst>
                <a:path w="718" h="577">
                  <a:moveTo>
                    <a:pt x="0" y="0"/>
                  </a:moveTo>
                  <a:lnTo>
                    <a:pt x="0" y="109"/>
                  </a:lnTo>
                  <a:lnTo>
                    <a:pt x="718" y="109"/>
                  </a:lnTo>
                  <a:lnTo>
                    <a:pt x="718" y="577"/>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
          <p:nvSpPr>
            <p:cNvPr id="35" name="Freeform 33"/>
            <p:cNvSpPr>
              <a:spLocks/>
            </p:cNvSpPr>
            <p:nvPr/>
          </p:nvSpPr>
          <p:spPr bwMode="auto">
            <a:xfrm>
              <a:off x="4489" y="2893"/>
              <a:ext cx="646" cy="468"/>
            </a:xfrm>
            <a:custGeom>
              <a:avLst/>
              <a:gdLst>
                <a:gd name="T0" fmla="*/ 646 w 646"/>
                <a:gd name="T1" fmla="*/ 0 h 468"/>
                <a:gd name="T2" fmla="*/ 0 w 646"/>
                <a:gd name="T3" fmla="*/ 0 h 468"/>
                <a:gd name="T4" fmla="*/ 0 w 646"/>
                <a:gd name="T5" fmla="*/ 468 h 468"/>
              </a:gdLst>
              <a:ahLst/>
              <a:cxnLst>
                <a:cxn ang="0">
                  <a:pos x="T0" y="T1"/>
                </a:cxn>
                <a:cxn ang="0">
                  <a:pos x="T2" y="T3"/>
                </a:cxn>
                <a:cxn ang="0">
                  <a:pos x="T4" y="T5"/>
                </a:cxn>
              </a:cxnLst>
              <a:rect l="0" t="0" r="r" b="b"/>
              <a:pathLst>
                <a:path w="646" h="468">
                  <a:moveTo>
                    <a:pt x="646" y="0"/>
                  </a:moveTo>
                  <a:lnTo>
                    <a:pt x="0" y="0"/>
                  </a:lnTo>
                  <a:lnTo>
                    <a:pt x="0" y="468"/>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
          <p:nvSpPr>
            <p:cNvPr id="36" name="Line 34"/>
            <p:cNvSpPr>
              <a:spLocks noChangeShapeType="1"/>
            </p:cNvSpPr>
            <p:nvPr/>
          </p:nvSpPr>
          <p:spPr bwMode="auto">
            <a:xfrm>
              <a:off x="2983" y="2352"/>
              <a:ext cx="21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de-DE"/>
            </a:p>
          </p:txBody>
        </p:sp>
        <p:sp>
          <p:nvSpPr>
            <p:cNvPr id="37" name="Line 35"/>
            <p:cNvSpPr>
              <a:spLocks noChangeShapeType="1"/>
            </p:cNvSpPr>
            <p:nvPr/>
          </p:nvSpPr>
          <p:spPr bwMode="auto">
            <a:xfrm>
              <a:off x="4346" y="2352"/>
              <a:ext cx="21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de-DE"/>
            </a:p>
          </p:txBody>
        </p:sp>
      </p:grpSp>
    </p:spTree>
    <p:extLst>
      <p:ext uri="{BB962C8B-B14F-4D97-AF65-F5344CB8AC3E}">
        <p14:creationId xmlns:p14="http://schemas.microsoft.com/office/powerpoint/2010/main" val="4248675318"/>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Wartungsmodus</a:t>
            </a:r>
            <a:endParaRPr lang="de-DE" dirty="0"/>
          </a:p>
        </p:txBody>
      </p:sp>
      <p:sp>
        <p:nvSpPr>
          <p:cNvPr id="3" name="Text Placeholder 2"/>
          <p:cNvSpPr>
            <a:spLocks noGrp="1"/>
          </p:cNvSpPr>
          <p:nvPr>
            <p:ph idx="1"/>
          </p:nvPr>
        </p:nvSpPr>
        <p:spPr/>
        <p:txBody>
          <a:bodyPr>
            <a:normAutofit lnSpcReduction="10000"/>
          </a:bodyPr>
          <a:lstStyle/>
          <a:p>
            <a:r>
              <a:rPr lang="de-DE" dirty="0"/>
              <a:t>Monitoring der Komponenten kann deaktiviert werden</a:t>
            </a:r>
          </a:p>
          <a:p>
            <a:pPr lvl="1"/>
            <a:r>
              <a:rPr lang="de-DE" dirty="0"/>
              <a:t>Wichtig für Wartungsarbeiten</a:t>
            </a:r>
          </a:p>
          <a:p>
            <a:endParaRPr lang="de-DE" dirty="0"/>
          </a:p>
          <a:p>
            <a:r>
              <a:rPr lang="de-DE" dirty="0"/>
              <a:t>Abfrage des Status</a:t>
            </a:r>
          </a:p>
          <a:p>
            <a:pPr marL="457200" lvl="1" indent="0">
              <a:buNone/>
            </a:pPr>
            <a:r>
              <a:rPr lang="de-DE" dirty="0">
                <a:solidFill>
                  <a:schemeClr val="accent5"/>
                </a:solidFill>
                <a:latin typeface="Consolas" panose="020B0609020204030204" pitchFamily="49" charset="0"/>
                <a:cs typeface="Consolas" panose="020B0609020204030204" pitchFamily="49" charset="0"/>
              </a:rPr>
              <a:t>Get-ServerComponentState –Identity EX1</a:t>
            </a:r>
          </a:p>
          <a:p>
            <a:endParaRPr lang="de-DE" dirty="0"/>
          </a:p>
          <a:p>
            <a:r>
              <a:rPr lang="de-DE" dirty="0"/>
              <a:t>Deaktivieren des Monitorings für alle Komponenten</a:t>
            </a:r>
          </a:p>
          <a:p>
            <a:pPr marL="457200" lvl="1" indent="0">
              <a:buNone/>
            </a:pPr>
            <a:r>
              <a:rPr lang="en-US" dirty="0">
                <a:solidFill>
                  <a:schemeClr val="accent5"/>
                </a:solidFill>
                <a:latin typeface="Consolas" panose="020B0609020204030204" pitchFamily="49" charset="0"/>
                <a:cs typeface="Consolas" panose="020B0609020204030204" pitchFamily="49" charset="0"/>
              </a:rPr>
              <a:t>Set-</a:t>
            </a:r>
            <a:r>
              <a:rPr lang="en-US" dirty="0" err="1">
                <a:solidFill>
                  <a:schemeClr val="accent5"/>
                </a:solidFill>
                <a:latin typeface="Consolas" panose="020B0609020204030204" pitchFamily="49" charset="0"/>
                <a:cs typeface="Consolas" panose="020B0609020204030204" pitchFamily="49" charset="0"/>
              </a:rPr>
              <a:t>ServerComponentState</a:t>
            </a:r>
            <a:r>
              <a:rPr lang="en-US" dirty="0">
                <a:solidFill>
                  <a:schemeClr val="accent5"/>
                </a:solidFill>
                <a:latin typeface="Consolas" panose="020B0609020204030204" pitchFamily="49" charset="0"/>
                <a:cs typeface="Consolas" panose="020B0609020204030204" pitchFamily="49" charset="0"/>
              </a:rPr>
              <a:t> -Identity EX1</a:t>
            </a:r>
            <a:br>
              <a:rPr lang="en-US" dirty="0">
                <a:solidFill>
                  <a:schemeClr val="accent5"/>
                </a:solidFill>
                <a:latin typeface="Consolas" panose="020B0609020204030204" pitchFamily="49" charset="0"/>
                <a:cs typeface="Consolas" panose="020B0609020204030204" pitchFamily="49" charset="0"/>
              </a:rPr>
            </a:br>
            <a:r>
              <a:rPr lang="en-US" dirty="0">
                <a:solidFill>
                  <a:schemeClr val="accent5"/>
                </a:solidFill>
                <a:latin typeface="Consolas" panose="020B0609020204030204" pitchFamily="49" charset="0"/>
                <a:cs typeface="Consolas" panose="020B0609020204030204" pitchFamily="49" charset="0"/>
              </a:rPr>
              <a:t>-Component </a:t>
            </a:r>
            <a:r>
              <a:rPr lang="en-US" dirty="0" err="1">
                <a:solidFill>
                  <a:schemeClr val="accent5"/>
                </a:solidFill>
                <a:latin typeface="Consolas" panose="020B0609020204030204" pitchFamily="49" charset="0"/>
                <a:cs typeface="Consolas" panose="020B0609020204030204" pitchFamily="49" charset="0"/>
              </a:rPr>
              <a:t>ServerWideOffline</a:t>
            </a:r>
            <a:r>
              <a:rPr lang="en-US" dirty="0">
                <a:solidFill>
                  <a:schemeClr val="accent5"/>
                </a:solidFill>
                <a:latin typeface="Consolas" panose="020B0609020204030204" pitchFamily="49" charset="0"/>
                <a:cs typeface="Consolas" panose="020B0609020204030204" pitchFamily="49" charset="0"/>
              </a:rPr>
              <a:t> -Requester Maintenance -State inactive</a:t>
            </a:r>
            <a:endParaRPr lang="de-DE" dirty="0">
              <a:solidFill>
                <a:schemeClr val="accent5"/>
              </a:solidFill>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13FD4393-7175-4792-98E0-59A7B5E9D5E7}" type="slidenum">
              <a:rPr lang="de-AT" smtClean="0"/>
              <a:pPr/>
              <a:t>120</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43107384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3FD4393-7175-4792-98E0-59A7B5E9D5E7}" type="slidenum">
              <a:rPr lang="de-AT" smtClean="0"/>
              <a:pPr/>
              <a:t>121</a:t>
            </a:fld>
            <a:br>
              <a:rPr lang="de-AT"/>
            </a:br>
            <a:r>
              <a:rPr lang="de-AT"/>
              <a:t> © ETC </a:t>
            </a:r>
            <a:fld id="{CC69AB7A-C4F2-4C29-9E9D-A4F474B1EA3D}" type="datetime6">
              <a:rPr lang="de-AT" smtClean="0"/>
              <a:pPr/>
              <a:t>Februar 21</a:t>
            </a:fld>
            <a:endParaRPr lang="de-AT" dirty="0"/>
          </a:p>
        </p:txBody>
      </p:sp>
      <p:pic>
        <p:nvPicPr>
          <p:cNvPr id="5" name="Picture 4"/>
          <p:cNvPicPr>
            <a:picLocks noChangeAspect="1"/>
          </p:cNvPicPr>
          <p:nvPr/>
        </p:nvPicPr>
        <p:blipFill>
          <a:blip r:embed="rId2"/>
          <a:stretch>
            <a:fillRect/>
          </a:stretch>
        </p:blipFill>
        <p:spPr>
          <a:xfrm>
            <a:off x="1380898" y="-42862"/>
            <a:ext cx="9430205" cy="6943725"/>
          </a:xfrm>
          <a:prstGeom prst="rect">
            <a:avLst/>
          </a:prstGeom>
        </p:spPr>
      </p:pic>
    </p:spTree>
    <p:extLst>
      <p:ext uri="{BB962C8B-B14F-4D97-AF65-F5344CB8AC3E}">
        <p14:creationId xmlns:p14="http://schemas.microsoft.com/office/powerpoint/2010/main" val="62783651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3FD4393-7175-4792-98E0-59A7B5E9D5E7}" type="slidenum">
              <a:rPr lang="de-AT" smtClean="0"/>
              <a:pPr/>
              <a:t>122</a:t>
            </a:fld>
            <a:br>
              <a:rPr lang="de-AT"/>
            </a:br>
            <a:r>
              <a:rPr lang="de-AT"/>
              <a:t> © ETC </a:t>
            </a:r>
            <a:fld id="{CC69AB7A-C4F2-4C29-9E9D-A4F474B1EA3D}" type="datetime6">
              <a:rPr lang="de-AT" smtClean="0"/>
              <a:pPr/>
              <a:t>Februar 21</a:t>
            </a:fld>
            <a:endParaRPr lang="de-AT" dirty="0"/>
          </a:p>
        </p:txBody>
      </p:sp>
      <p:pic>
        <p:nvPicPr>
          <p:cNvPr id="5" name="Picture 4"/>
          <p:cNvPicPr>
            <a:picLocks noChangeAspect="1"/>
          </p:cNvPicPr>
          <p:nvPr/>
        </p:nvPicPr>
        <p:blipFill>
          <a:blip r:embed="rId2"/>
          <a:stretch>
            <a:fillRect/>
          </a:stretch>
        </p:blipFill>
        <p:spPr>
          <a:xfrm>
            <a:off x="1864948" y="0"/>
            <a:ext cx="8462105" cy="6858000"/>
          </a:xfrm>
          <a:prstGeom prst="rect">
            <a:avLst/>
          </a:prstGeom>
        </p:spPr>
      </p:pic>
    </p:spTree>
    <p:extLst>
      <p:ext uri="{BB962C8B-B14F-4D97-AF65-F5344CB8AC3E}">
        <p14:creationId xmlns:p14="http://schemas.microsoft.com/office/powerpoint/2010/main" val="1880157877"/>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a:t>Apassen der Schwellenwerte</a:t>
            </a:r>
          </a:p>
        </p:txBody>
      </p:sp>
      <p:sp>
        <p:nvSpPr>
          <p:cNvPr id="3" name="Content Placeholder 2"/>
          <p:cNvSpPr>
            <a:spLocks noGrp="1"/>
          </p:cNvSpPr>
          <p:nvPr>
            <p:ph idx="1"/>
          </p:nvPr>
        </p:nvSpPr>
        <p:spPr>
          <a:xfrm>
            <a:off x="838200" y="1825625"/>
            <a:ext cx="10972800" cy="4351338"/>
          </a:xfrm>
        </p:spPr>
        <p:txBody>
          <a:bodyPr>
            <a:noAutofit/>
          </a:bodyPr>
          <a:lstStyle/>
          <a:p>
            <a:r>
              <a:rPr lang="de-AT" dirty="0"/>
              <a:t>Nur bedingt möglich</a:t>
            </a:r>
          </a:p>
          <a:p>
            <a:r>
              <a:rPr lang="de-AT" dirty="0"/>
              <a:t>Config Files im Pfad: </a:t>
            </a:r>
            <a:r>
              <a:rPr lang="de-AT" dirty="0">
                <a:solidFill>
                  <a:srgbClr val="FF0000"/>
                </a:solidFill>
              </a:rPr>
              <a:t>C:\Program Files\Microsoft\Exchange Server\V15\Bin\Monitoring\Config</a:t>
            </a:r>
          </a:p>
          <a:p>
            <a:pPr lvl="1"/>
            <a:r>
              <a:rPr lang="de-AT" dirty="0"/>
              <a:t>Nicht Supported von MS</a:t>
            </a:r>
          </a:p>
          <a:p>
            <a:pPr lvl="1"/>
            <a:r>
              <a:rPr lang="de-AT" dirty="0"/>
              <a:t>Änderungen gehen beim CU-Update verloren</a:t>
            </a:r>
          </a:p>
          <a:p>
            <a:r>
              <a:rPr lang="de-AT" dirty="0"/>
              <a:t>Anpassen der Schwellenwerte für Disk Speicherplatz:</a:t>
            </a:r>
          </a:p>
          <a:p>
            <a:pPr lvl="1"/>
            <a:r>
              <a:rPr lang="de-AT" sz="2000" dirty="0">
                <a:solidFill>
                  <a:srgbClr val="FF0000"/>
                </a:solidFill>
              </a:rPr>
              <a:t>HKEY_LOCAL_MACHINE\Software\Microsoft\ExchangeServer\v15\Replay\Parameters</a:t>
            </a:r>
            <a:br>
              <a:rPr lang="de-AT" sz="2000" dirty="0">
                <a:solidFill>
                  <a:srgbClr val="FF0000"/>
                </a:solidFill>
              </a:rPr>
            </a:br>
            <a:r>
              <a:rPr lang="de-AT" sz="2000" dirty="0">
                <a:solidFill>
                  <a:srgbClr val="FF0000"/>
                </a:solidFill>
              </a:rPr>
              <a:t>Value: REG_DWORD: </a:t>
            </a:r>
            <a:r>
              <a:rPr lang="de-AT" sz="2000" i="1" dirty="0">
                <a:solidFill>
                  <a:srgbClr val="FF0000"/>
                </a:solidFill>
              </a:rPr>
              <a:t>SpaceMonitorLowSpaceThresholdInMB</a:t>
            </a:r>
          </a:p>
          <a:p>
            <a:pPr lvl="1"/>
            <a:r>
              <a:rPr lang="en-US" sz="2000" dirty="0">
                <a:solidFill>
                  <a:srgbClr val="FF0000"/>
                </a:solidFill>
              </a:rPr>
              <a:t>HKEY_LOCAL_MACHINE\Software\Microsoft\</a:t>
            </a:r>
            <a:r>
              <a:rPr lang="en-US" sz="2000" dirty="0" err="1">
                <a:solidFill>
                  <a:srgbClr val="FF0000"/>
                </a:solidFill>
              </a:rPr>
              <a:t>ExchangeServer</a:t>
            </a:r>
            <a:r>
              <a:rPr lang="en-US" sz="2000" dirty="0">
                <a:solidFill>
                  <a:srgbClr val="FF0000"/>
                </a:solidFill>
              </a:rPr>
              <a:t>\v15\</a:t>
            </a:r>
            <a:r>
              <a:rPr lang="en-US" sz="2000" dirty="0" err="1">
                <a:solidFill>
                  <a:srgbClr val="FF0000"/>
                </a:solidFill>
              </a:rPr>
              <a:t>ActiveMonitoring</a:t>
            </a:r>
            <a:r>
              <a:rPr lang="en-US" sz="2000" dirty="0">
                <a:solidFill>
                  <a:srgbClr val="FF0000"/>
                </a:solidFill>
              </a:rPr>
              <a:t>\</a:t>
            </a:r>
            <a:r>
              <a:rPr lang="en-US" sz="2000" dirty="0" err="1">
                <a:solidFill>
                  <a:srgbClr val="FF0000"/>
                </a:solidFill>
              </a:rPr>
              <a:t>ParametersValue</a:t>
            </a:r>
            <a:r>
              <a:rPr lang="en-US" sz="2000" dirty="0">
                <a:solidFill>
                  <a:srgbClr val="FF0000"/>
                </a:solidFill>
              </a:rPr>
              <a:t>: </a:t>
            </a:r>
            <a:r>
              <a:rPr lang="de-AT" sz="2000" dirty="0">
                <a:solidFill>
                  <a:srgbClr val="FF0000"/>
                </a:solidFill>
              </a:rPr>
              <a:t>REG_DWORD: </a:t>
            </a:r>
            <a:r>
              <a:rPr lang="en-US" sz="2000" i="1" dirty="0" err="1">
                <a:solidFill>
                  <a:srgbClr val="FF0000"/>
                </a:solidFill>
              </a:rPr>
              <a:t>SpaceMonitorLowSpaceThresholdInMB</a:t>
            </a:r>
            <a:endParaRPr lang="de-AT" sz="2000" dirty="0">
              <a:solidFill>
                <a:srgbClr val="FF0000"/>
              </a:solidFill>
            </a:endParaRPr>
          </a:p>
          <a:p>
            <a:endParaRPr lang="de-AT" dirty="0">
              <a:solidFill>
                <a:srgbClr val="FF0000"/>
              </a:solidFill>
            </a:endParaRPr>
          </a:p>
          <a:p>
            <a:endParaRPr lang="de-AT" dirty="0"/>
          </a:p>
        </p:txBody>
      </p:sp>
    </p:spTree>
    <p:extLst>
      <p:ext uri="{BB962C8B-B14F-4D97-AF65-F5344CB8AC3E}">
        <p14:creationId xmlns:p14="http://schemas.microsoft.com/office/powerpoint/2010/main" val="636021696"/>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de-AT" dirty="0" err="1">
                <a:solidFill>
                  <a:srgbClr val="C00000"/>
                </a:solidFill>
              </a:rPr>
              <a:t>Managed</a:t>
            </a:r>
            <a:r>
              <a:rPr lang="de-AT" dirty="0">
                <a:solidFill>
                  <a:srgbClr val="C00000"/>
                </a:solidFill>
              </a:rPr>
              <a:t> Availability</a:t>
            </a:r>
            <a:br>
              <a:rPr lang="de-AT" dirty="0">
                <a:solidFill>
                  <a:srgbClr val="C00000"/>
                </a:solidFill>
              </a:rPr>
            </a:br>
            <a:r>
              <a:rPr lang="de-AT" dirty="0">
                <a:solidFill>
                  <a:srgbClr val="C00000"/>
                </a:solidFill>
              </a:rPr>
              <a:t>Event </a:t>
            </a:r>
            <a:r>
              <a:rPr lang="de-AT" noProof="0" dirty="0">
                <a:solidFill>
                  <a:srgbClr val="C00000"/>
                </a:solidFill>
              </a:rPr>
              <a:t>Logging</a:t>
            </a:r>
          </a:p>
        </p:txBody>
      </p:sp>
      <p:sp>
        <p:nvSpPr>
          <p:cNvPr id="2" name="Text Placeholder 1"/>
          <p:cNvSpPr>
            <a:spLocks noGrp="1"/>
          </p:cNvSpPr>
          <p:nvPr>
            <p:ph type="body" idx="1"/>
          </p:nvPr>
        </p:nvSpPr>
        <p:spPr/>
        <p:txBody>
          <a:bodyPr/>
          <a:lstStyle/>
          <a:p>
            <a:endParaRPr lang="de-AT"/>
          </a:p>
        </p:txBody>
      </p:sp>
    </p:spTree>
    <p:extLst>
      <p:ext uri="{BB962C8B-B14F-4D97-AF65-F5344CB8AC3E}">
        <p14:creationId xmlns:p14="http://schemas.microsoft.com/office/powerpoint/2010/main" val="314654312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a:t>Event Logging</a:t>
            </a:r>
            <a:endParaRPr lang="de-AT" noProof="0" dirty="0"/>
          </a:p>
        </p:txBody>
      </p:sp>
      <p:sp>
        <p:nvSpPr>
          <p:cNvPr id="2" name="Text Placeholder 1"/>
          <p:cNvSpPr>
            <a:spLocks noGrp="1"/>
          </p:cNvSpPr>
          <p:nvPr>
            <p:ph idx="1"/>
          </p:nvPr>
        </p:nvSpPr>
        <p:spPr/>
        <p:txBody>
          <a:bodyPr/>
          <a:lstStyle/>
          <a:p>
            <a:r>
              <a:rPr lang="de-AT" noProof="0"/>
              <a:t>Managed Availability macht intensiven Gebrauch vom</a:t>
            </a:r>
            <a:r>
              <a:rPr lang="de-AT"/>
              <a:t> Event Log Crimson Channel</a:t>
            </a:r>
            <a:endParaRPr lang="de-AT" noProof="0"/>
          </a:p>
          <a:p>
            <a:pPr lvl="1"/>
            <a:r>
              <a:rPr lang="de-AT" noProof="0"/>
              <a:t>Microsoft-Exchange-ActiveMonitoring</a:t>
            </a:r>
          </a:p>
          <a:p>
            <a:pPr lvl="2"/>
            <a:r>
              <a:rPr lang="de-AT" noProof="0"/>
              <a:t>ProbeDefinition</a:t>
            </a:r>
          </a:p>
          <a:p>
            <a:pPr lvl="2"/>
            <a:r>
              <a:rPr lang="de-AT" noProof="0"/>
              <a:t>ProbeResult</a:t>
            </a:r>
          </a:p>
          <a:p>
            <a:pPr lvl="2"/>
            <a:r>
              <a:rPr lang="de-AT" noProof="0"/>
              <a:t>MonitorDefinition</a:t>
            </a:r>
          </a:p>
          <a:p>
            <a:pPr lvl="2"/>
            <a:r>
              <a:rPr lang="de-AT" noProof="0"/>
              <a:t>MonitorResult</a:t>
            </a:r>
          </a:p>
          <a:p>
            <a:pPr lvl="2"/>
            <a:r>
              <a:rPr lang="de-AT" noProof="0"/>
              <a:t>ResponderDefinition</a:t>
            </a:r>
          </a:p>
          <a:p>
            <a:pPr lvl="2"/>
            <a:r>
              <a:rPr lang="de-AT" noProof="0"/>
              <a:t>ResponderResult</a:t>
            </a:r>
          </a:p>
          <a:p>
            <a:pPr lvl="1"/>
            <a:r>
              <a:rPr lang="de-AT" noProof="0"/>
              <a:t>Microsoft-Exchange-ManagedAvailability</a:t>
            </a:r>
          </a:p>
          <a:p>
            <a:pPr lvl="2"/>
            <a:r>
              <a:rPr lang="de-AT" noProof="0"/>
              <a:t>Monitoring</a:t>
            </a:r>
          </a:p>
          <a:p>
            <a:pPr lvl="2"/>
            <a:r>
              <a:rPr lang="de-AT" noProof="0"/>
              <a:t>RecoveryActionResults</a:t>
            </a:r>
            <a:endParaRPr lang="de-AT" noProof="0" dirty="0"/>
          </a:p>
        </p:txBody>
      </p:sp>
    </p:spTree>
    <p:extLst>
      <p:ext uri="{BB962C8B-B14F-4D97-AF65-F5344CB8AC3E}">
        <p14:creationId xmlns:p14="http://schemas.microsoft.com/office/powerpoint/2010/main" val="1259203017"/>
      </p:ext>
    </p:extLst>
  </p:cSld>
  <p:clrMapOvr>
    <a:masterClrMapping/>
  </p:clrMapOvr>
  <p:transition>
    <p:fade/>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Definitionen</a:t>
            </a:r>
            <a:endParaRPr lang="de-AT" noProof="0" dirty="0"/>
          </a:p>
        </p:txBody>
      </p:sp>
      <p:sp>
        <p:nvSpPr>
          <p:cNvPr id="3" name="Text Placeholder 2"/>
          <p:cNvSpPr>
            <a:spLocks noGrp="1"/>
          </p:cNvSpPr>
          <p:nvPr>
            <p:ph idx="1"/>
          </p:nvPr>
        </p:nvSpPr>
        <p:spPr/>
        <p:txBody>
          <a:bodyPr/>
          <a:lstStyle/>
          <a:p>
            <a:r>
              <a:rPr lang="de-AT" noProof="0"/>
              <a:t>Probe, </a:t>
            </a:r>
            <a:r>
              <a:rPr lang="de-AT"/>
              <a:t>M</a:t>
            </a:r>
            <a:r>
              <a:rPr lang="de-AT" noProof="0"/>
              <a:t>onitor und Responder Definitionen werden initialisiert und aufgezeichnet wenn der Health Manager Worker Process startet</a:t>
            </a:r>
            <a:endParaRPr lang="de-AT" noProof="0" dirty="0"/>
          </a:p>
        </p:txBody>
      </p:sp>
    </p:spTree>
    <p:extLst>
      <p:ext uri="{BB962C8B-B14F-4D97-AF65-F5344CB8AC3E}">
        <p14:creationId xmlns:p14="http://schemas.microsoft.com/office/powerpoint/2010/main" val="4248929935"/>
      </p:ext>
    </p:extLst>
  </p:cSld>
  <p:clrMapOvr>
    <a:masterClrMapping/>
  </p:clrMapOvr>
  <p:transition>
    <p:fade/>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b="8617"/>
          <a:stretch/>
        </p:blipFill>
        <p:spPr>
          <a:xfrm>
            <a:off x="1372270" y="90531"/>
            <a:ext cx="9752217" cy="6683870"/>
          </a:xfrm>
          <a:prstGeom prst="rect">
            <a:avLst/>
          </a:prstGeom>
        </p:spPr>
      </p:pic>
      <p:pic>
        <p:nvPicPr>
          <p:cNvPr id="6" name="Picture 5"/>
          <p:cNvPicPr>
            <a:picLocks noChangeAspect="1"/>
          </p:cNvPicPr>
          <p:nvPr/>
        </p:nvPicPr>
        <p:blipFill rotWithShape="1">
          <a:blip r:embed="rId3"/>
          <a:srcRect b="8617"/>
          <a:stretch/>
        </p:blipFill>
        <p:spPr>
          <a:xfrm>
            <a:off x="1372270" y="90531"/>
            <a:ext cx="9752217" cy="6683870"/>
          </a:xfrm>
          <a:prstGeom prst="rect">
            <a:avLst/>
          </a:prstGeom>
        </p:spPr>
      </p:pic>
      <p:pic>
        <p:nvPicPr>
          <p:cNvPr id="7" name="Picture 6"/>
          <p:cNvPicPr>
            <a:picLocks noChangeAspect="1"/>
          </p:cNvPicPr>
          <p:nvPr/>
        </p:nvPicPr>
        <p:blipFill rotWithShape="1">
          <a:blip r:embed="rId4"/>
          <a:srcRect b="8617"/>
          <a:stretch/>
        </p:blipFill>
        <p:spPr>
          <a:xfrm>
            <a:off x="1372270" y="90531"/>
            <a:ext cx="9752217" cy="6683870"/>
          </a:xfrm>
          <a:prstGeom prst="rect">
            <a:avLst/>
          </a:prstGeom>
        </p:spPr>
      </p:pic>
    </p:spTree>
    <p:extLst>
      <p:ext uri="{BB962C8B-B14F-4D97-AF65-F5344CB8AC3E}">
        <p14:creationId xmlns:p14="http://schemas.microsoft.com/office/powerpoint/2010/main" val="37913352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a:t>Recovery Aktionen</a:t>
            </a:r>
            <a:endParaRPr lang="de-AT" noProof="0" dirty="0"/>
          </a:p>
        </p:txBody>
      </p:sp>
      <p:sp>
        <p:nvSpPr>
          <p:cNvPr id="2" name="Text Placeholder 1"/>
          <p:cNvSpPr>
            <a:spLocks noGrp="1"/>
          </p:cNvSpPr>
          <p:nvPr>
            <p:ph idx="1"/>
          </p:nvPr>
        </p:nvSpPr>
        <p:spPr/>
        <p:txBody>
          <a:bodyPr/>
          <a:lstStyle/>
          <a:p>
            <a:r>
              <a:rPr lang="de-AT" noProof="0" dirty="0"/>
              <a:t>Managed </a:t>
            </a:r>
            <a:r>
              <a:rPr lang="de-AT" dirty="0"/>
              <a:t>A</a:t>
            </a:r>
            <a:r>
              <a:rPr lang="de-AT" noProof="0" dirty="0"/>
              <a:t>vailability zeichnet alle Recovery Aktionen im Crimson Channel auf</a:t>
            </a:r>
          </a:p>
          <a:p>
            <a:pPr lvl="1"/>
            <a:r>
              <a:rPr lang="de-AT" noProof="0" dirty="0">
                <a:solidFill>
                  <a:srgbClr val="FF0000"/>
                </a:solidFill>
              </a:rPr>
              <a:t>Microsoft/Exchange/ManagedAvailability/RecoveryActions</a:t>
            </a:r>
          </a:p>
          <a:p>
            <a:pPr lvl="2"/>
            <a:r>
              <a:rPr lang="de-AT" noProof="0" dirty="0"/>
              <a:t>Event 500 zeigt an, dass eine Recovery </a:t>
            </a:r>
            <a:r>
              <a:rPr lang="de-AT" dirty="0"/>
              <a:t>A</a:t>
            </a:r>
            <a:r>
              <a:rPr lang="de-AT" noProof="0" dirty="0"/>
              <a:t>ction gestartet wurde</a:t>
            </a:r>
          </a:p>
          <a:p>
            <a:pPr lvl="2"/>
            <a:r>
              <a:rPr lang="de-AT" noProof="0" dirty="0"/>
              <a:t>Event </a:t>
            </a:r>
            <a:r>
              <a:rPr lang="de-AT" dirty="0"/>
              <a:t>501 zeigt an, dass eine Recovery Action erfolgreich war</a:t>
            </a:r>
            <a:endParaRPr lang="de-AT" noProof="0" dirty="0"/>
          </a:p>
          <a:p>
            <a:pPr lvl="2"/>
            <a:r>
              <a:rPr lang="de-AT" noProof="0" dirty="0"/>
              <a:t>Event </a:t>
            </a:r>
            <a:r>
              <a:rPr lang="de-AT" dirty="0"/>
              <a:t>502 zeigt an, dass eine Recovery Action nicht erfolgreich war</a:t>
            </a:r>
          </a:p>
          <a:p>
            <a:pPr lvl="1"/>
            <a:endParaRPr lang="de-AT" noProof="0" dirty="0"/>
          </a:p>
        </p:txBody>
      </p:sp>
    </p:spTree>
    <p:extLst>
      <p:ext uri="{BB962C8B-B14F-4D97-AF65-F5344CB8AC3E}">
        <p14:creationId xmlns:p14="http://schemas.microsoft.com/office/powerpoint/2010/main" val="3069213664"/>
      </p:ext>
    </p:extLst>
  </p:cSld>
  <p:clrMapOvr>
    <a:masterClrMapping/>
  </p:clrMapOvr>
  <p:transition>
    <p:fade/>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2"/>
          <p:cNvSpPr>
            <a:spLocks noGrp="1"/>
          </p:cNvSpPr>
          <p:nvPr>
            <p:ph type="title"/>
          </p:nvPr>
        </p:nvSpPr>
        <p:spPr/>
        <p:txBody>
          <a:bodyPr>
            <a:normAutofit fontScale="90000"/>
          </a:bodyPr>
          <a:lstStyle/>
          <a:p>
            <a:r>
              <a:rPr lang="de-AT" noProof="0"/>
              <a:t>Managed Availability – Recovery Aktionen</a:t>
            </a:r>
            <a:endParaRPr lang="de-AT" noProof="0" dirty="0"/>
          </a:p>
        </p:txBody>
      </p:sp>
      <p:sp>
        <p:nvSpPr>
          <p:cNvPr id="7" name="Text Placeholder 6"/>
          <p:cNvSpPr>
            <a:spLocks noGrp="1"/>
          </p:cNvSpPr>
          <p:nvPr>
            <p:ph idx="1"/>
          </p:nvPr>
        </p:nvSpPr>
        <p:spPr/>
        <p:txBody>
          <a:bodyPr/>
          <a:lstStyle/>
          <a:p>
            <a:r>
              <a:rPr lang="de-AT" noProof="0" dirty="0"/>
              <a:t>Nützliche Eigenschaften der Recovery Aktions Events</a:t>
            </a:r>
          </a:p>
          <a:p>
            <a:pPr lvl="1"/>
            <a:r>
              <a:rPr lang="de-AT" noProof="0" dirty="0">
                <a:solidFill>
                  <a:srgbClr val="FF0000"/>
                </a:solidFill>
              </a:rPr>
              <a:t>Id</a:t>
            </a:r>
            <a:r>
              <a:rPr lang="de-AT" noProof="0" dirty="0"/>
              <a:t> – Die Aktion die ausgeführt wurde. Gängige Werte sind: RestartService, RecycleApplicationPool, ComponentOffline oder ServerFailover</a:t>
            </a:r>
          </a:p>
          <a:p>
            <a:pPr lvl="1"/>
            <a:r>
              <a:rPr lang="de-AT" noProof="0" dirty="0">
                <a:solidFill>
                  <a:srgbClr val="FF0000"/>
                </a:solidFill>
              </a:rPr>
              <a:t>State</a:t>
            </a:r>
            <a:r>
              <a:rPr lang="de-AT" noProof="0" dirty="0"/>
              <a:t> – Ob die Aktion gestartet (Event 500) oder beendet wurde (Event 501/502)</a:t>
            </a:r>
          </a:p>
          <a:p>
            <a:pPr lvl="1"/>
            <a:r>
              <a:rPr lang="de-AT" noProof="0" dirty="0">
                <a:solidFill>
                  <a:srgbClr val="FF0000"/>
                </a:solidFill>
              </a:rPr>
              <a:t>ResourceName</a:t>
            </a:r>
            <a:r>
              <a:rPr lang="de-AT" noProof="0" dirty="0"/>
              <a:t> – Das Objekt, dass von der Aktion betroffen war</a:t>
            </a:r>
          </a:p>
          <a:p>
            <a:pPr lvl="1"/>
            <a:r>
              <a:rPr lang="de-AT" noProof="0" dirty="0">
                <a:solidFill>
                  <a:srgbClr val="FF0000"/>
                </a:solidFill>
              </a:rPr>
              <a:t>EndTime</a:t>
            </a:r>
            <a:r>
              <a:rPr lang="de-AT" noProof="0" dirty="0"/>
              <a:t> – Wann die Aktion fertig war</a:t>
            </a:r>
          </a:p>
          <a:p>
            <a:pPr lvl="1"/>
            <a:r>
              <a:rPr lang="de-AT" noProof="0" dirty="0">
                <a:solidFill>
                  <a:srgbClr val="FF0000"/>
                </a:solidFill>
              </a:rPr>
              <a:t>Result</a:t>
            </a:r>
            <a:r>
              <a:rPr lang="de-AT" noProof="0" dirty="0"/>
              <a:t> – Ob die Aktion erfolgreich war oder nicht</a:t>
            </a:r>
          </a:p>
          <a:p>
            <a:pPr lvl="1"/>
            <a:r>
              <a:rPr lang="de-AT" noProof="0" dirty="0">
                <a:solidFill>
                  <a:srgbClr val="FF0000"/>
                </a:solidFill>
              </a:rPr>
              <a:t>RequestorName</a:t>
            </a:r>
            <a:r>
              <a:rPr lang="de-AT" noProof="0" dirty="0"/>
              <a:t> - Der Name des Responders der die Aktion ausgeführt hat</a:t>
            </a:r>
          </a:p>
        </p:txBody>
      </p:sp>
      <p:sp>
        <p:nvSpPr>
          <p:cNvPr id="6" name="Text Placeholder 1"/>
          <p:cNvSpPr txBox="1">
            <a:spLocks/>
          </p:cNvSpPr>
          <p:nvPr/>
        </p:nvSpPr>
        <p:spPr>
          <a:xfrm>
            <a:off x="521492" y="1857902"/>
            <a:ext cx="11142063" cy="3857098"/>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ts val="2400"/>
              </a:spcBef>
              <a:spcAft>
                <a:spcPts val="0"/>
              </a:spcAft>
              <a:buClrTx/>
              <a:buSzPct val="8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bg2"/>
                    </a:gs>
                    <a:gs pos="6000">
                      <a:schemeClr val="bg2"/>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bg2"/>
                    </a:gs>
                    <a:gs pos="6000">
                      <a:schemeClr val="bg2"/>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bg2"/>
                    </a:gs>
                    <a:gs pos="6000">
                      <a:schemeClr val="bg2"/>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bg2"/>
                    </a:gs>
                    <a:gs pos="6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a:solidFill>
                <a:srgbClr val="505050"/>
              </a:solidFill>
              <a:cs typeface="Consolas" panose="020B0609020204030204" pitchFamily="49" charset="0"/>
            </a:endParaRPr>
          </a:p>
        </p:txBody>
      </p:sp>
    </p:spTree>
    <p:extLst>
      <p:ext uri="{BB962C8B-B14F-4D97-AF65-F5344CB8AC3E}">
        <p14:creationId xmlns:p14="http://schemas.microsoft.com/office/powerpoint/2010/main" val="283447232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ESE Transaction Logs</a:t>
            </a:r>
            <a:endParaRPr lang="de-AT" noProof="0" dirty="0"/>
          </a:p>
        </p:txBody>
      </p:sp>
      <p:sp>
        <p:nvSpPr>
          <p:cNvPr id="3" name="Text Placeholder 2"/>
          <p:cNvSpPr>
            <a:spLocks noGrp="1"/>
          </p:cNvSpPr>
          <p:nvPr>
            <p:ph idx="1"/>
          </p:nvPr>
        </p:nvSpPr>
        <p:spPr/>
        <p:txBody>
          <a:bodyPr/>
          <a:lstStyle/>
          <a:p>
            <a:r>
              <a:rPr lang="de-AT" noProof="0"/>
              <a:t>Erweiterung: .log, Größe 1 MB</a:t>
            </a:r>
          </a:p>
          <a:p>
            <a:r>
              <a:rPr lang="de-AT" noProof="0"/>
              <a:t>Filename (11 Zeichen) setzt sich zusammen aus</a:t>
            </a:r>
          </a:p>
          <a:p>
            <a:pPr lvl="1"/>
            <a:r>
              <a:rPr lang="de-AT" noProof="0"/>
              <a:t>DB Identifier – die ersten drei Stellen des Namens</a:t>
            </a:r>
          </a:p>
          <a:p>
            <a:pPr lvl="2"/>
            <a:r>
              <a:rPr lang="de-AT" noProof="0"/>
              <a:t>E00, E01, E02 - bleibt bei Logs der selben DB gleich</a:t>
            </a:r>
          </a:p>
          <a:p>
            <a:pPr lvl="1"/>
            <a:r>
              <a:rPr lang="de-AT" noProof="0"/>
              <a:t>Generation ID: Hex-Wert</a:t>
            </a:r>
          </a:p>
          <a:p>
            <a:pPr lvl="2"/>
            <a:r>
              <a:rPr lang="de-AT" noProof="0"/>
              <a:t>Verbleibende 8 Stellen - wird hochgezählt (auch nach Backup!)</a:t>
            </a:r>
          </a:p>
          <a:p>
            <a:pPr lvl="1"/>
            <a:r>
              <a:rPr lang="de-AT" noProof="0"/>
              <a:t>Beispiel: E00afdb0001.log</a:t>
            </a:r>
          </a:p>
          <a:p>
            <a:r>
              <a:rPr lang="de-AT" noProof="0"/>
              <a:t>Maximal 4 Mrd. Logs/DB</a:t>
            </a:r>
          </a:p>
          <a:p>
            <a:pPr lvl="1"/>
            <a:r>
              <a:rPr lang="de-AT" noProof="0"/>
              <a:t>1 MB x 4 Mrd. ~ 3,9 PB/DB Transaktionen</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13</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64808744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b="8742"/>
          <a:stretch/>
        </p:blipFill>
        <p:spPr>
          <a:xfrm>
            <a:off x="1219892" y="84397"/>
            <a:ext cx="9752217" cy="6674752"/>
          </a:xfrm>
          <a:prstGeom prst="rect">
            <a:avLst/>
          </a:prstGeom>
        </p:spPr>
      </p:pic>
      <p:pic>
        <p:nvPicPr>
          <p:cNvPr id="2" name="Picture 1"/>
          <p:cNvPicPr>
            <a:picLocks noChangeAspect="1"/>
          </p:cNvPicPr>
          <p:nvPr/>
        </p:nvPicPr>
        <p:blipFill rotWithShape="1">
          <a:blip r:embed="rId3"/>
          <a:srcRect b="8288"/>
          <a:stretch/>
        </p:blipFill>
        <p:spPr>
          <a:xfrm>
            <a:off x="1219892" y="76673"/>
            <a:ext cx="9752217" cy="6707961"/>
          </a:xfrm>
          <a:prstGeom prst="rect">
            <a:avLst/>
          </a:prstGeom>
        </p:spPr>
      </p:pic>
    </p:spTree>
    <p:extLst>
      <p:ext uri="{BB962C8B-B14F-4D97-AF65-F5344CB8AC3E}">
        <p14:creationId xmlns:p14="http://schemas.microsoft.com/office/powerpoint/2010/main" val="17585643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a:solidFill>
                  <a:srgbClr val="C00000"/>
                </a:solidFill>
              </a:rPr>
              <a:t>Full Server Recovery</a:t>
            </a:r>
          </a:p>
        </p:txBody>
      </p:sp>
      <p:sp>
        <p:nvSpPr>
          <p:cNvPr id="4" name="Text Placeholder 3"/>
          <p:cNvSpPr>
            <a:spLocks noGrp="1"/>
          </p:cNvSpPr>
          <p:nvPr>
            <p:ph type="body" idx="1"/>
          </p:nvPr>
        </p:nvSpPr>
        <p:spPr/>
        <p:txBody>
          <a:bodyPr/>
          <a:lstStyle/>
          <a:p>
            <a:endParaRPr lang="de-AT"/>
          </a:p>
        </p:txBody>
      </p:sp>
    </p:spTree>
    <p:extLst>
      <p:ext uri="{BB962C8B-B14F-4D97-AF65-F5344CB8AC3E}">
        <p14:creationId xmlns:p14="http://schemas.microsoft.com/office/powerpoint/2010/main" val="310193562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AT" noProof="0"/>
              <a:t>Wenn der Server crashed</a:t>
            </a:r>
            <a:endParaRPr lang="de-AT" noProof="0" dirty="0"/>
          </a:p>
        </p:txBody>
      </p:sp>
      <p:sp>
        <p:nvSpPr>
          <p:cNvPr id="7" name="Text Placeholder 6"/>
          <p:cNvSpPr>
            <a:spLocks noGrp="1"/>
          </p:cNvSpPr>
          <p:nvPr>
            <p:ph idx="1"/>
          </p:nvPr>
        </p:nvSpPr>
        <p:spPr/>
        <p:txBody>
          <a:bodyPr/>
          <a:lstStyle/>
          <a:p>
            <a:r>
              <a:rPr lang="de-AT" noProof="0"/>
              <a:t>Physischer/virtueller Computer nicht Wiederherstellbar</a:t>
            </a:r>
          </a:p>
          <a:p>
            <a:r>
              <a:rPr lang="de-AT" noProof="0"/>
              <a:t>Konfig im AD bleibt aber erhalten</a:t>
            </a:r>
          </a:p>
          <a:p>
            <a:pPr lvl="1"/>
            <a:r>
              <a:rPr lang="de-AT" noProof="0"/>
              <a:t>Computer Konto</a:t>
            </a:r>
          </a:p>
          <a:p>
            <a:pPr lvl="1"/>
            <a:r>
              <a:rPr lang="de-AT" noProof="0"/>
              <a:t>Exchange Server Konfiguration</a:t>
            </a:r>
          </a:p>
          <a:p>
            <a:endParaRPr lang="de-AT" noProof="0"/>
          </a:p>
          <a:p>
            <a:r>
              <a:rPr lang="de-AT" noProof="0"/>
              <a:t>Server kann mit eingebauten Standardprozeduren wiederhergestellt werden!</a:t>
            </a:r>
            <a:endParaRPr lang="de-AT" noProof="0" dirty="0"/>
          </a:p>
        </p:txBody>
      </p:sp>
      <p:sp>
        <p:nvSpPr>
          <p:cNvPr id="5" name="Slide Number Placeholder 4"/>
          <p:cNvSpPr>
            <a:spLocks noGrp="1"/>
          </p:cNvSpPr>
          <p:nvPr>
            <p:ph type="sldNum" sz="quarter" idx="12"/>
          </p:nvPr>
        </p:nvSpPr>
        <p:spPr/>
        <p:txBody>
          <a:bodyPr/>
          <a:lstStyle/>
          <a:p>
            <a:fld id="{13FD4393-7175-4792-98E0-59A7B5E9D5E7}" type="slidenum">
              <a:rPr lang="de-AT" smtClean="0"/>
              <a:pPr/>
              <a:t>132</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492327556"/>
      </p:ext>
    </p:extLst>
  </p:cSld>
  <p:clrMapOvr>
    <a:masterClrMapping/>
  </p:clrMapOvr>
  <p:transition>
    <p:fade/>
  </p:transition>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AT" noProof="0"/>
              <a:t>Was sollte ich beim Servercrash vermeiden?</a:t>
            </a:r>
            <a:endParaRPr lang="de-AT" noProof="0" dirty="0"/>
          </a:p>
        </p:txBody>
      </p:sp>
      <p:sp>
        <p:nvSpPr>
          <p:cNvPr id="3" name="Text Placeholder 2"/>
          <p:cNvSpPr>
            <a:spLocks noGrp="1"/>
          </p:cNvSpPr>
          <p:nvPr>
            <p:ph idx="1"/>
          </p:nvPr>
        </p:nvSpPr>
        <p:spPr/>
        <p:txBody>
          <a:bodyPr/>
          <a:lstStyle/>
          <a:p>
            <a:r>
              <a:rPr lang="de-AT" noProof="0"/>
              <a:t>Snapshots einspielen</a:t>
            </a:r>
          </a:p>
          <a:p>
            <a:pPr lvl="1"/>
            <a:r>
              <a:rPr lang="de-AT" noProof="0"/>
              <a:t>Exchange Datenbanken mögen  keine Zeitreisen…</a:t>
            </a:r>
          </a:p>
          <a:p>
            <a:pPr lvl="1"/>
            <a:r>
              <a:rPr lang="de-AT" noProof="0"/>
              <a:t>Active Directory hält die Konfiguration</a:t>
            </a:r>
          </a:p>
          <a:p>
            <a:pPr lvl="2"/>
            <a:r>
              <a:rPr lang="de-AT" noProof="0"/>
              <a:t>Somit müsste auch AD zurück gesetzt werden (wollen wir das wirklich?)</a:t>
            </a:r>
          </a:p>
          <a:p>
            <a:r>
              <a:rPr lang="de-AT" noProof="0"/>
              <a:t>Computerkonto löschen</a:t>
            </a:r>
          </a:p>
          <a:p>
            <a:pPr lvl="1"/>
            <a:r>
              <a:rPr lang="de-AT" noProof="0"/>
              <a:t>Absolutes NO-GO!</a:t>
            </a:r>
          </a:p>
          <a:p>
            <a:pPr lvl="1"/>
            <a:r>
              <a:rPr lang="de-AT" noProof="0"/>
              <a:t>Löscht die SID des Computers im AD</a:t>
            </a:r>
          </a:p>
          <a:p>
            <a:pPr lvl="1"/>
            <a:r>
              <a:rPr lang="de-AT" noProof="0"/>
              <a:t>Neu erstelltes Computerkonto hat keine Rechte auf Exchange Objekte, etc </a:t>
            </a:r>
            <a:r>
              <a:rPr lang="de-AT" noProof="0">
                <a:sym typeface="Wingdings" panose="05000000000000000000" pitchFamily="2" charset="2"/>
              </a:rPr>
              <a:t></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133</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4263846440"/>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ECP und EMS funktionieren nicht mehr… </a:t>
            </a:r>
            <a:endParaRPr lang="de-AT" noProof="0" dirty="0"/>
          </a:p>
        </p:txBody>
      </p:sp>
      <p:sp>
        <p:nvSpPr>
          <p:cNvPr id="3" name="Text Placeholder 2"/>
          <p:cNvSpPr>
            <a:spLocks noGrp="1"/>
          </p:cNvSpPr>
          <p:nvPr>
            <p:ph idx="1"/>
          </p:nvPr>
        </p:nvSpPr>
        <p:spPr/>
        <p:txBody>
          <a:bodyPr/>
          <a:lstStyle/>
          <a:p>
            <a:r>
              <a:rPr lang="de-AT" noProof="0" dirty="0"/>
              <a:t>Logisch, weil beide Remote Power Shell verwenden</a:t>
            </a:r>
          </a:p>
          <a:p>
            <a:pPr lvl="1"/>
            <a:r>
              <a:rPr lang="de-AT" noProof="0" dirty="0"/>
              <a:t>Es ist aber kein Server da der Antwortet…</a:t>
            </a:r>
          </a:p>
          <a:p>
            <a:r>
              <a:rPr lang="de-AT" noProof="0" dirty="0"/>
              <a:t>Laden des Exchange PS-Snapins hilft</a:t>
            </a:r>
          </a:p>
          <a:p>
            <a:pPr marL="914400" lvl="1" indent="-457200">
              <a:buFont typeface="+mj-lt"/>
              <a:buAutoNum type="arabicPeriod"/>
            </a:pPr>
            <a:r>
              <a:rPr lang="de-AT" noProof="0" dirty="0"/>
              <a:t>Aufruf einer „normalen“ PowerShell</a:t>
            </a:r>
          </a:p>
          <a:p>
            <a:pPr marL="914400" lvl="1" indent="-457200">
              <a:buFont typeface="+mj-lt"/>
              <a:buAutoNum type="arabicPeriod"/>
            </a:pPr>
            <a:r>
              <a:rPr lang="de-AT" noProof="0" dirty="0"/>
              <a:t>Hinzufügen des Exchange Snapins</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Add-PsSnapin Microsoft.Exchange.Management.PowerShell.SnapIn</a:t>
            </a:r>
          </a:p>
          <a:p>
            <a:pPr marL="914400" lvl="1" indent="-457200">
              <a:buFont typeface="+mj-lt"/>
              <a:buAutoNum type="arabicPeriod" startAt="3"/>
            </a:pPr>
            <a:r>
              <a:rPr lang="de-AT" noProof="0" dirty="0"/>
              <a:t>Alle Exchange PowerShell Cmdlets verfügbar</a:t>
            </a:r>
          </a:p>
          <a:p>
            <a:pPr marL="1428750" lvl="2" indent="-514350">
              <a:buFont typeface="+mj-lt"/>
              <a:buAutoNum type="romanUcPeriod"/>
            </a:pPr>
            <a:r>
              <a:rPr lang="de-AT" noProof="0" dirty="0"/>
              <a:t>Vorsicht! Security wird umgangen!</a:t>
            </a:r>
          </a:p>
        </p:txBody>
      </p:sp>
      <p:sp>
        <p:nvSpPr>
          <p:cNvPr id="4" name="Slide Number Placeholder 3"/>
          <p:cNvSpPr>
            <a:spLocks noGrp="1"/>
          </p:cNvSpPr>
          <p:nvPr>
            <p:ph type="sldNum" sz="quarter" idx="12"/>
          </p:nvPr>
        </p:nvSpPr>
        <p:spPr/>
        <p:txBody>
          <a:bodyPr/>
          <a:lstStyle/>
          <a:p>
            <a:fld id="{13FD4393-7175-4792-98E0-59A7B5E9D5E7}" type="slidenum">
              <a:rPr lang="de-AT" smtClean="0"/>
              <a:pPr/>
              <a:t>134</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46183721"/>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AT" noProof="0" dirty="0"/>
              <a:t>Ablauf einer Serverwiederherstellung</a:t>
            </a:r>
            <a:br>
              <a:rPr lang="de-AT" noProof="0" dirty="0"/>
            </a:br>
            <a:r>
              <a:rPr lang="de-AT" sz="3100" noProof="0" dirty="0">
                <a:solidFill>
                  <a:srgbClr val="FFFF00"/>
                </a:solidFill>
              </a:rPr>
              <a:t>Standalone Server</a:t>
            </a:r>
            <a:endParaRPr lang="de-AT" sz="3600" noProof="0" dirty="0">
              <a:solidFill>
                <a:srgbClr val="FFFF00"/>
              </a:solidFill>
            </a:endParaRPr>
          </a:p>
        </p:txBody>
      </p:sp>
      <p:sp>
        <p:nvSpPr>
          <p:cNvPr id="3" name="Text Placeholder 2"/>
          <p:cNvSpPr>
            <a:spLocks noGrp="1"/>
          </p:cNvSpPr>
          <p:nvPr>
            <p:ph idx="1"/>
          </p:nvPr>
        </p:nvSpPr>
        <p:spPr/>
        <p:txBody>
          <a:bodyPr/>
          <a:lstStyle/>
          <a:p>
            <a:r>
              <a:rPr lang="de-AT" noProof="0" dirty="0"/>
              <a:t>Installation Betriebssystem</a:t>
            </a:r>
          </a:p>
          <a:p>
            <a:r>
              <a:rPr lang="de-AT" noProof="0" dirty="0"/>
              <a:t>Domain Join</a:t>
            </a:r>
          </a:p>
          <a:p>
            <a:r>
              <a:rPr lang="de-AT" noProof="0" dirty="0"/>
              <a:t>Recovery Setup</a:t>
            </a:r>
          </a:p>
          <a:p>
            <a:r>
              <a:rPr lang="de-AT" noProof="0" dirty="0"/>
              <a:t>Restore der Daten</a:t>
            </a:r>
          </a:p>
          <a:p>
            <a:r>
              <a:rPr lang="de-AT" noProof="0" dirty="0"/>
              <a:t>Re-Konfiguration der virtuellen Verzeichnisse</a:t>
            </a:r>
          </a:p>
        </p:txBody>
      </p:sp>
      <p:sp>
        <p:nvSpPr>
          <p:cNvPr id="4" name="Slide Number Placeholder 3"/>
          <p:cNvSpPr>
            <a:spLocks noGrp="1"/>
          </p:cNvSpPr>
          <p:nvPr>
            <p:ph type="sldNum" sz="quarter" idx="12"/>
          </p:nvPr>
        </p:nvSpPr>
        <p:spPr/>
        <p:txBody>
          <a:bodyPr/>
          <a:lstStyle/>
          <a:p>
            <a:fld id="{13FD4393-7175-4792-98E0-59A7B5E9D5E7}" type="slidenum">
              <a:rPr lang="de-AT" smtClean="0"/>
              <a:pPr/>
              <a:t>135</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882727412"/>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Installation Betriebssystem </a:t>
            </a:r>
            <a:endParaRPr lang="de-AT" noProof="0" dirty="0"/>
          </a:p>
        </p:txBody>
      </p:sp>
      <p:sp>
        <p:nvSpPr>
          <p:cNvPr id="3" name="Text Placeholder 2"/>
          <p:cNvSpPr>
            <a:spLocks noGrp="1"/>
          </p:cNvSpPr>
          <p:nvPr>
            <p:ph idx="1"/>
          </p:nvPr>
        </p:nvSpPr>
        <p:spPr/>
        <p:txBody>
          <a:bodyPr>
            <a:normAutofit fontScale="92500" lnSpcReduction="10000"/>
          </a:bodyPr>
          <a:lstStyle/>
          <a:p>
            <a:r>
              <a:rPr lang="de-AT" noProof="0"/>
              <a:t>Gleiche Version wie Originalsystem</a:t>
            </a:r>
          </a:p>
          <a:p>
            <a:r>
              <a:rPr lang="de-AT" noProof="0"/>
              <a:t>Gleiches Service Pack Originalsystem</a:t>
            </a:r>
          </a:p>
          <a:p>
            <a:pPr lvl="1"/>
            <a:r>
              <a:rPr lang="de-AT" noProof="0"/>
              <a:t>Info kann aus AD Computerkonto ausgelesen werden</a:t>
            </a:r>
          </a:p>
          <a:p>
            <a:r>
              <a:rPr lang="de-AT" noProof="0"/>
              <a:t>Eventuell gleicher Patch-Level</a:t>
            </a:r>
          </a:p>
          <a:p>
            <a:pPr lvl="1"/>
            <a:r>
              <a:rPr lang="de-AT" noProof="0"/>
              <a:t>Nicht zwingend notwendig</a:t>
            </a:r>
          </a:p>
          <a:p>
            <a:r>
              <a:rPr lang="de-AT" noProof="0"/>
              <a:t>Gleiche IP</a:t>
            </a:r>
          </a:p>
          <a:p>
            <a:r>
              <a:rPr lang="de-AT" noProof="0"/>
              <a:t>Gleicher Name</a:t>
            </a:r>
          </a:p>
          <a:p>
            <a:r>
              <a:rPr lang="de-AT" noProof="0"/>
              <a:t>Gleiche Partitionierung</a:t>
            </a:r>
          </a:p>
          <a:p>
            <a:r>
              <a:rPr lang="de-AT" noProof="0"/>
              <a:t>Zertifikat einspielen, dass für Exchange verwendet wurde…</a:t>
            </a:r>
          </a:p>
          <a:p>
            <a:r>
              <a:rPr lang="de-AT" noProof="0"/>
              <a:t>Exchange Voraussetzungen (UCMA, etc.)</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136</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6242101"/>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Domain Join</a:t>
            </a:r>
            <a:endParaRPr lang="de-AT" noProof="0" dirty="0"/>
          </a:p>
        </p:txBody>
      </p:sp>
      <p:sp>
        <p:nvSpPr>
          <p:cNvPr id="3" name="Text Placeholder 2"/>
          <p:cNvSpPr>
            <a:spLocks noGrp="1"/>
          </p:cNvSpPr>
          <p:nvPr>
            <p:ph idx="1"/>
          </p:nvPr>
        </p:nvSpPr>
        <p:spPr/>
        <p:txBody>
          <a:bodyPr/>
          <a:lstStyle/>
          <a:p>
            <a:r>
              <a:rPr lang="de-AT" noProof="0"/>
              <a:t>Klingt einfach…</a:t>
            </a:r>
          </a:p>
          <a:p>
            <a:r>
              <a:rPr lang="de-AT" noProof="0"/>
              <a:t>Neuer Server muss nach dem umbenennen zur Domain hinzugefügt werden</a:t>
            </a:r>
          </a:p>
          <a:p>
            <a:pPr lvl="1"/>
            <a:r>
              <a:rPr lang="de-AT" noProof="0"/>
              <a:t>Andernfalls wird ein neues Computerkonto erstellt</a:t>
            </a:r>
          </a:p>
          <a:p>
            <a:pPr lvl="2"/>
            <a:r>
              <a:rPr lang="de-AT" noProof="0"/>
              <a:t>Kann dann nicht umbenannt werden -&gt; Name schon vorhanden…</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137</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660317922"/>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Recovery Setup</a:t>
            </a:r>
            <a:endParaRPr lang="de-AT" noProof="0" dirty="0"/>
          </a:p>
        </p:txBody>
      </p:sp>
      <p:sp>
        <p:nvSpPr>
          <p:cNvPr id="3" name="Text Placeholder 2"/>
          <p:cNvSpPr>
            <a:spLocks noGrp="1"/>
          </p:cNvSpPr>
          <p:nvPr>
            <p:ph idx="1"/>
          </p:nvPr>
        </p:nvSpPr>
        <p:spPr>
          <a:xfrm>
            <a:off x="838200" y="1825625"/>
            <a:ext cx="11125200" cy="4351338"/>
          </a:xfrm>
        </p:spPr>
        <p:txBody>
          <a:bodyPr>
            <a:noAutofit/>
          </a:bodyPr>
          <a:lstStyle/>
          <a:p>
            <a:r>
              <a:rPr lang="de-AT" noProof="0" dirty="0"/>
              <a:t>Normales Setup würde nicht funktionieren</a:t>
            </a:r>
          </a:p>
          <a:p>
            <a:pPr lvl="1"/>
            <a:r>
              <a:rPr lang="de-AT" noProof="0" dirty="0"/>
              <a:t>Exchange Server Objekte existieren bereits…</a:t>
            </a:r>
          </a:p>
          <a:p>
            <a:r>
              <a:rPr lang="de-AT" noProof="0" dirty="0"/>
              <a:t>Recovery Setup liest Konfiguration aus AD aus</a:t>
            </a:r>
          </a:p>
          <a:p>
            <a:pPr lvl="1"/>
            <a:r>
              <a:rPr lang="de-AT" noProof="0" dirty="0"/>
              <a:t>Verbindet lokale Maschine mit Objekten im AD</a:t>
            </a:r>
          </a:p>
          <a:p>
            <a:pPr lvl="1"/>
            <a:r>
              <a:rPr lang="de-AT" noProof="0" dirty="0"/>
              <a:t>Setzt Datenbanken auf „</a:t>
            </a:r>
            <a:r>
              <a:rPr lang="de-AT" noProof="0" dirty="0">
                <a:solidFill>
                  <a:srgbClr val="FF0000"/>
                </a:solidFill>
              </a:rPr>
              <a:t>Do not mount at startup</a:t>
            </a:r>
            <a:r>
              <a:rPr lang="de-AT" noProof="0" dirty="0"/>
              <a:t>“</a:t>
            </a:r>
          </a:p>
          <a:p>
            <a:r>
              <a:rPr lang="de-AT" noProof="0" dirty="0"/>
              <a:t>Neuer Server kann mit einem neueren CU wiederhergestellt werden</a:t>
            </a:r>
          </a:p>
          <a:p>
            <a:pPr lvl="1"/>
            <a:r>
              <a:rPr lang="de-AT" noProof="0" dirty="0"/>
              <a:t>Versionsnummer im AD wird </a:t>
            </a:r>
            <a:r>
              <a:rPr lang="de-AT" u="sng" noProof="0" dirty="0"/>
              <a:t>nicht</a:t>
            </a:r>
            <a:r>
              <a:rPr lang="de-AT" noProof="0" dirty="0"/>
              <a:t> aktualisiert!</a:t>
            </a:r>
          </a:p>
          <a:p>
            <a:r>
              <a:rPr lang="de-AT" noProof="0" dirty="0"/>
              <a:t>Ausführung über Shell Setup</a:t>
            </a:r>
          </a:p>
          <a:p>
            <a:pPr marL="0" indent="0">
              <a:buNone/>
            </a:pPr>
            <a:r>
              <a:rPr lang="de-AT" sz="2400" noProof="0" dirty="0">
                <a:solidFill>
                  <a:schemeClr val="accent5"/>
                </a:solidFill>
                <a:latin typeface="Consolas" panose="020B0609020204030204" pitchFamily="49" charset="0"/>
                <a:cs typeface="Consolas" panose="020B0609020204030204" pitchFamily="49" charset="0"/>
              </a:rPr>
              <a:t>Setup /m:recoverserver /IAcceptExchangeServerLicenseTerms</a:t>
            </a:r>
          </a:p>
        </p:txBody>
      </p:sp>
      <p:sp>
        <p:nvSpPr>
          <p:cNvPr id="4" name="Slide Number Placeholder 3"/>
          <p:cNvSpPr>
            <a:spLocks noGrp="1"/>
          </p:cNvSpPr>
          <p:nvPr>
            <p:ph type="sldNum" sz="quarter" idx="12"/>
          </p:nvPr>
        </p:nvSpPr>
        <p:spPr/>
        <p:txBody>
          <a:bodyPr/>
          <a:lstStyle/>
          <a:p>
            <a:fld id="{13FD4393-7175-4792-98E0-59A7B5E9D5E7}" type="slidenum">
              <a:rPr lang="de-AT" smtClean="0"/>
              <a:pPr/>
              <a:t>138</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4055070464"/>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Restore der Daten</a:t>
            </a:r>
            <a:endParaRPr lang="de-AT" noProof="0" dirty="0"/>
          </a:p>
        </p:txBody>
      </p:sp>
      <p:sp>
        <p:nvSpPr>
          <p:cNvPr id="3" name="Text Placeholder 2"/>
          <p:cNvSpPr>
            <a:spLocks noGrp="1"/>
          </p:cNvSpPr>
          <p:nvPr>
            <p:ph idx="1"/>
          </p:nvPr>
        </p:nvSpPr>
        <p:spPr/>
        <p:txBody>
          <a:bodyPr/>
          <a:lstStyle/>
          <a:p>
            <a:r>
              <a:rPr lang="de-AT" noProof="0"/>
              <a:t>Wenn Disks „überlebt“ haben,  sollten Daten vorhanden sein</a:t>
            </a:r>
          </a:p>
          <a:p>
            <a:pPr lvl="1"/>
            <a:r>
              <a:rPr lang="de-AT" noProof="0"/>
              <a:t>Mount der DBs sollte mögliche sein</a:t>
            </a:r>
          </a:p>
          <a:p>
            <a:r>
              <a:rPr lang="de-AT" noProof="0"/>
              <a:t>Andernfalls müssen Daten Wiederhergestellt werden</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139</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5051214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533400" y="689810"/>
            <a:ext cx="11125200" cy="1000877"/>
          </a:xfrm>
        </p:spPr>
        <p:txBody>
          <a:bodyPr>
            <a:normAutofit fontScale="90000"/>
          </a:bodyPr>
          <a:lstStyle/>
          <a:p>
            <a:r>
              <a:rPr lang="de-AT" noProof="0" dirty="0"/>
              <a:t>Das ACID Prinzip (transaktions-basierende DBs)</a:t>
            </a:r>
          </a:p>
        </p:txBody>
      </p:sp>
      <p:sp>
        <p:nvSpPr>
          <p:cNvPr id="3" name="Textplatzhalter 2"/>
          <p:cNvSpPr>
            <a:spLocks noGrp="1"/>
          </p:cNvSpPr>
          <p:nvPr>
            <p:ph idx="1"/>
          </p:nvPr>
        </p:nvSpPr>
        <p:spPr/>
        <p:txBody>
          <a:bodyPr/>
          <a:lstStyle/>
          <a:p>
            <a:r>
              <a:rPr lang="de-AT" noProof="0"/>
              <a:t>Atomic</a:t>
            </a:r>
          </a:p>
          <a:p>
            <a:r>
              <a:rPr lang="de-AT" noProof="0"/>
              <a:t>Consistent</a:t>
            </a:r>
          </a:p>
          <a:p>
            <a:r>
              <a:rPr lang="de-AT" noProof="0"/>
              <a:t>Isolated</a:t>
            </a:r>
          </a:p>
          <a:p>
            <a:r>
              <a:rPr lang="de-AT" noProof="0"/>
              <a:t>Durable</a:t>
            </a:r>
            <a:endParaRPr lang="de-AT" noProof="0" dirty="0"/>
          </a:p>
        </p:txBody>
      </p:sp>
      <p:sp>
        <p:nvSpPr>
          <p:cNvPr id="4" name="Foliennummernplatzhalter 3"/>
          <p:cNvSpPr>
            <a:spLocks noGrp="1"/>
          </p:cNvSpPr>
          <p:nvPr>
            <p:ph type="sldNum" sz="quarter" idx="12"/>
          </p:nvPr>
        </p:nvSpPr>
        <p:spPr/>
        <p:txBody>
          <a:bodyPr/>
          <a:lstStyle/>
          <a:p>
            <a:fld id="{13FD4393-7175-4792-98E0-59A7B5E9D5E7}" type="slidenum">
              <a:rPr lang="de-AT" smtClean="0"/>
              <a:pPr/>
              <a:t>14</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297148512"/>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AT" noProof="0"/>
              <a:t>Konfiguration der virtuellen Verzeichnisse</a:t>
            </a:r>
            <a:endParaRPr lang="de-AT" noProof="0" dirty="0"/>
          </a:p>
        </p:txBody>
      </p:sp>
      <p:sp>
        <p:nvSpPr>
          <p:cNvPr id="3" name="Textplatzhalter 2"/>
          <p:cNvSpPr>
            <a:spLocks noGrp="1"/>
          </p:cNvSpPr>
          <p:nvPr>
            <p:ph idx="1"/>
          </p:nvPr>
        </p:nvSpPr>
        <p:spPr/>
        <p:txBody>
          <a:bodyPr/>
          <a:lstStyle/>
          <a:p>
            <a:r>
              <a:rPr lang="de-AT" noProof="0"/>
              <a:t>Das Recovery Setup setzt die URL Werte der virtuellen Verzeichnisse zurück</a:t>
            </a:r>
          </a:p>
          <a:p>
            <a:r>
              <a:rPr lang="de-AT" noProof="0"/>
              <a:t>URL Werte müssen wieder auf den Namen des Namespace konfiguriert werden</a:t>
            </a:r>
            <a:endParaRPr lang="de-AT" noProof="0" dirty="0"/>
          </a:p>
        </p:txBody>
      </p:sp>
      <p:sp>
        <p:nvSpPr>
          <p:cNvPr id="4" name="Foliennummernplatzhalter 3"/>
          <p:cNvSpPr>
            <a:spLocks noGrp="1"/>
          </p:cNvSpPr>
          <p:nvPr>
            <p:ph type="sldNum" sz="quarter" idx="12"/>
          </p:nvPr>
        </p:nvSpPr>
        <p:spPr/>
        <p:txBody>
          <a:bodyPr/>
          <a:lstStyle/>
          <a:p>
            <a:fld id="{13FD4393-7175-4792-98E0-59A7B5E9D5E7}" type="slidenum">
              <a:rPr lang="de-AT" smtClean="0"/>
              <a:pPr/>
              <a:t>140</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86697821"/>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AT" noProof="0" dirty="0"/>
              <a:t>Ablauf einer Serverwiederherstellung</a:t>
            </a:r>
            <a:br>
              <a:rPr lang="de-AT" noProof="0" dirty="0"/>
            </a:br>
            <a:r>
              <a:rPr lang="de-AT" sz="3100" noProof="0" dirty="0">
                <a:solidFill>
                  <a:srgbClr val="FFFF00"/>
                </a:solidFill>
              </a:rPr>
              <a:t>DAG Mitglieder</a:t>
            </a:r>
            <a:endParaRPr lang="de-AT" sz="3600" noProof="0" dirty="0">
              <a:solidFill>
                <a:srgbClr val="FFFF00"/>
              </a:solidFill>
            </a:endParaRPr>
          </a:p>
        </p:txBody>
      </p:sp>
      <p:sp>
        <p:nvSpPr>
          <p:cNvPr id="3" name="Text Placeholder 2"/>
          <p:cNvSpPr>
            <a:spLocks noGrp="1"/>
          </p:cNvSpPr>
          <p:nvPr>
            <p:ph idx="1"/>
          </p:nvPr>
        </p:nvSpPr>
        <p:spPr/>
        <p:txBody>
          <a:bodyPr/>
          <a:lstStyle/>
          <a:p>
            <a:r>
              <a:rPr lang="de-AT" noProof="0"/>
              <a:t>Exchange Setup ist nicht „DAG Aware“</a:t>
            </a:r>
          </a:p>
          <a:p>
            <a:pPr lvl="1"/>
            <a:r>
              <a:rPr lang="de-AT" noProof="0"/>
              <a:t>Kann DAG Mitglieder nicht Wiederherstellen</a:t>
            </a:r>
          </a:p>
          <a:p>
            <a:endParaRPr lang="de-AT" noProof="0"/>
          </a:p>
          <a:p>
            <a:r>
              <a:rPr lang="de-AT" noProof="0"/>
              <a:t>DAG muss bereinigt werden bevor Recovery gestartet wird</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141</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422939518"/>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a:t>DAG Server Recovery</a:t>
            </a:r>
            <a:endParaRPr lang="de-AT" dirty="0"/>
          </a:p>
        </p:txBody>
      </p:sp>
      <p:sp>
        <p:nvSpPr>
          <p:cNvPr id="3" name="Text Placeholder 2"/>
          <p:cNvSpPr>
            <a:spLocks noGrp="1"/>
          </p:cNvSpPr>
          <p:nvPr>
            <p:ph idx="1"/>
          </p:nvPr>
        </p:nvSpPr>
        <p:spPr/>
        <p:txBody>
          <a:bodyPr/>
          <a:lstStyle/>
          <a:p>
            <a:pPr marL="914400" lvl="1" indent="-457200">
              <a:buFont typeface="+mj-lt"/>
              <a:buAutoNum type="arabicPeriod"/>
            </a:pPr>
            <a:r>
              <a:rPr lang="de-AT" dirty="0"/>
              <a:t>Entfernen der DB Kopien vom Server</a:t>
            </a:r>
          </a:p>
          <a:p>
            <a:pPr marL="914400" lvl="1" indent="-457200">
              <a:buFont typeface="+mj-lt"/>
              <a:buAutoNum type="arabicPeriod"/>
            </a:pPr>
            <a:r>
              <a:rPr lang="de-AT" dirty="0"/>
              <a:t>Entfernen des Servers aus der DAG</a:t>
            </a:r>
          </a:p>
          <a:p>
            <a:pPr marL="914400" lvl="1" indent="-457200">
              <a:buFont typeface="+mj-lt"/>
              <a:buAutoNum type="arabicPeriod"/>
            </a:pPr>
            <a:r>
              <a:rPr lang="de-AT" dirty="0"/>
              <a:t>Entfernen des Servers aus dem Cluster</a:t>
            </a:r>
          </a:p>
          <a:p>
            <a:pPr marL="914400" lvl="1" indent="-457200">
              <a:buFont typeface="+mj-lt"/>
              <a:buAutoNum type="arabicPeriod"/>
            </a:pPr>
            <a:r>
              <a:rPr lang="de-AT" dirty="0"/>
              <a:t>Recovery Setup durchführen</a:t>
            </a:r>
          </a:p>
          <a:p>
            <a:pPr marL="914400" lvl="1" indent="-457200">
              <a:buFont typeface="+mj-lt"/>
              <a:buAutoNum type="arabicPeriod"/>
            </a:pPr>
            <a:r>
              <a:rPr lang="de-AT" dirty="0"/>
              <a:t>Hinzufügen des Servers zur DAG</a:t>
            </a:r>
          </a:p>
          <a:p>
            <a:pPr marL="914400" lvl="1" indent="-457200">
              <a:buFont typeface="+mj-lt"/>
              <a:buAutoNum type="arabicPeriod"/>
            </a:pPr>
            <a:r>
              <a:rPr lang="de-AT" dirty="0"/>
              <a:t>Hinzufügen der Datenbankkopien</a:t>
            </a:r>
          </a:p>
        </p:txBody>
      </p:sp>
      <p:sp>
        <p:nvSpPr>
          <p:cNvPr id="4" name="Slide Number Placeholder 3"/>
          <p:cNvSpPr>
            <a:spLocks noGrp="1"/>
          </p:cNvSpPr>
          <p:nvPr>
            <p:ph type="sldNum" sz="quarter" idx="12"/>
          </p:nvPr>
        </p:nvSpPr>
        <p:spPr/>
        <p:txBody>
          <a:bodyPr/>
          <a:lstStyle/>
          <a:p>
            <a:fld id="{13FD4393-7175-4792-98E0-59A7B5E9D5E7}" type="slidenum">
              <a:rPr lang="de-AT" smtClean="0"/>
              <a:pPr/>
              <a:t>142</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876079724"/>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Entfernen der DB Kopien</a:t>
            </a:r>
            <a:endParaRPr lang="de-AT" noProof="0" dirty="0"/>
          </a:p>
        </p:txBody>
      </p:sp>
      <p:sp>
        <p:nvSpPr>
          <p:cNvPr id="3" name="Text Placeholder 2"/>
          <p:cNvSpPr>
            <a:spLocks noGrp="1"/>
          </p:cNvSpPr>
          <p:nvPr>
            <p:ph idx="1"/>
          </p:nvPr>
        </p:nvSpPr>
        <p:spPr/>
        <p:txBody>
          <a:bodyPr/>
          <a:lstStyle/>
          <a:p>
            <a:r>
              <a:rPr lang="de-AT" noProof="0" dirty="0"/>
              <a:t>ECP oder EMS</a:t>
            </a:r>
          </a:p>
          <a:p>
            <a:pPr lvl="1"/>
            <a:r>
              <a:rPr lang="de-AT" noProof="0" dirty="0"/>
              <a:t>EMS effizienter mittels Schleife</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Remove-MailboxDatabaseCopy –Identity DB1\EX1 –Confirm:$false</a:t>
            </a:r>
          </a:p>
          <a:p>
            <a:r>
              <a:rPr lang="de-AT" noProof="0" dirty="0"/>
              <a:t>Server ist nicht verfügbar –&gt; Warnings sind normal!</a:t>
            </a:r>
          </a:p>
          <a:p>
            <a:pPr lvl="1"/>
            <a:r>
              <a:rPr lang="de-AT" noProof="0" dirty="0"/>
              <a:t>CMDLet versucht DB Kopie vom Server zu entfernen…</a:t>
            </a:r>
          </a:p>
        </p:txBody>
      </p:sp>
      <p:sp>
        <p:nvSpPr>
          <p:cNvPr id="4" name="Slide Number Placeholder 3"/>
          <p:cNvSpPr>
            <a:spLocks noGrp="1"/>
          </p:cNvSpPr>
          <p:nvPr>
            <p:ph type="sldNum" sz="quarter" idx="12"/>
          </p:nvPr>
        </p:nvSpPr>
        <p:spPr/>
        <p:txBody>
          <a:bodyPr/>
          <a:lstStyle/>
          <a:p>
            <a:fld id="{13FD4393-7175-4792-98E0-59A7B5E9D5E7}" type="slidenum">
              <a:rPr lang="de-AT" smtClean="0"/>
              <a:pPr/>
              <a:t>143</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36459937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Entfernen des Servers vom DAG</a:t>
            </a:r>
            <a:endParaRPr lang="de-AT" noProof="0" dirty="0"/>
          </a:p>
        </p:txBody>
      </p:sp>
      <p:sp>
        <p:nvSpPr>
          <p:cNvPr id="3" name="Text Placeholder 2"/>
          <p:cNvSpPr>
            <a:spLocks noGrp="1"/>
          </p:cNvSpPr>
          <p:nvPr>
            <p:ph idx="1"/>
          </p:nvPr>
        </p:nvSpPr>
        <p:spPr/>
        <p:txBody>
          <a:bodyPr/>
          <a:lstStyle/>
          <a:p>
            <a:r>
              <a:rPr lang="de-AT" noProof="0" dirty="0"/>
              <a:t>Nur Exchange Management Shell</a:t>
            </a:r>
          </a:p>
          <a:p>
            <a:pPr lvl="1"/>
            <a:r>
              <a:rPr lang="de-AT" noProof="0" dirty="0"/>
              <a:t>ECP versucht Server zu kontaktieren und scheitert…</a:t>
            </a:r>
          </a:p>
          <a:p>
            <a:pPr lvl="1"/>
            <a:r>
              <a:rPr lang="de-AT" noProof="0" dirty="0"/>
              <a:t>Powershell bietet „-ConfigurationOnly“ Switch</a:t>
            </a:r>
          </a:p>
          <a:p>
            <a:pPr lvl="2"/>
            <a:r>
              <a:rPr lang="de-AT" noProof="0" dirty="0"/>
              <a:t>Ändert nur AD Objekt</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Remove-DatabaseAvailabilityGroupServer –Identity DAG </a:t>
            </a:r>
            <a:br>
              <a:rPr lang="de-AT" noProof="0" dirty="0">
                <a:solidFill>
                  <a:schemeClr val="accent5"/>
                </a:solidFill>
                <a:latin typeface="Consolas" panose="020B0609020204030204" pitchFamily="49" charset="0"/>
                <a:cs typeface="Consolas" panose="020B0609020204030204" pitchFamily="49" charset="0"/>
              </a:rPr>
            </a:br>
            <a:r>
              <a:rPr lang="de-AT" noProof="0" dirty="0">
                <a:solidFill>
                  <a:schemeClr val="accent5"/>
                </a:solidFill>
                <a:latin typeface="Consolas" panose="020B0609020204030204" pitchFamily="49" charset="0"/>
                <a:cs typeface="Consolas" panose="020B0609020204030204" pitchFamily="49" charset="0"/>
              </a:rPr>
              <a:t>-MailboxServer EX1 –ConfigurationOnly –Confirm:$false</a:t>
            </a:r>
          </a:p>
        </p:txBody>
      </p:sp>
      <p:sp>
        <p:nvSpPr>
          <p:cNvPr id="4" name="Slide Number Placeholder 3"/>
          <p:cNvSpPr>
            <a:spLocks noGrp="1"/>
          </p:cNvSpPr>
          <p:nvPr>
            <p:ph type="sldNum" sz="quarter" idx="12"/>
          </p:nvPr>
        </p:nvSpPr>
        <p:spPr/>
        <p:txBody>
          <a:bodyPr/>
          <a:lstStyle/>
          <a:p>
            <a:fld id="{13FD4393-7175-4792-98E0-59A7B5E9D5E7}" type="slidenum">
              <a:rPr lang="de-AT" smtClean="0"/>
              <a:pPr/>
              <a:t>144</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677939571"/>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Entfernen des Servers aus dem Cluster</a:t>
            </a:r>
            <a:endParaRPr lang="de-AT" noProof="0" dirty="0"/>
          </a:p>
        </p:txBody>
      </p:sp>
      <p:sp>
        <p:nvSpPr>
          <p:cNvPr id="3" name="Text Placeholder 2"/>
          <p:cNvSpPr>
            <a:spLocks noGrp="1"/>
          </p:cNvSpPr>
          <p:nvPr>
            <p:ph idx="1"/>
          </p:nvPr>
        </p:nvSpPr>
        <p:spPr/>
        <p:txBody>
          <a:bodyPr/>
          <a:lstStyle/>
          <a:p>
            <a:r>
              <a:rPr lang="de-AT" noProof="0" dirty="0"/>
              <a:t>Server wurde zuvor aus dem DAG entfernt</a:t>
            </a:r>
          </a:p>
          <a:p>
            <a:pPr lvl="1"/>
            <a:r>
              <a:rPr lang="de-AT" noProof="0" dirty="0"/>
              <a:t>Aber nur im AD!</a:t>
            </a:r>
          </a:p>
          <a:p>
            <a:r>
              <a:rPr lang="de-AT" noProof="0" dirty="0"/>
              <a:t>Server bleibt Mitglied im Cluster</a:t>
            </a:r>
          </a:p>
          <a:p>
            <a:pPr lvl="1"/>
            <a:r>
              <a:rPr lang="de-AT" noProof="0" dirty="0"/>
              <a:t>Muss „hinausgeworfen“ (engl. „Evicted“) werden </a:t>
            </a:r>
          </a:p>
          <a:p>
            <a:r>
              <a:rPr lang="de-AT" noProof="0" dirty="0"/>
              <a:t>Über Failover Cluster Manager oder PowerShell</a:t>
            </a:r>
          </a:p>
          <a:p>
            <a:pPr marL="0" indent="0">
              <a:buNone/>
            </a:pPr>
            <a:r>
              <a:rPr lang="de-AT" noProof="0" dirty="0">
                <a:solidFill>
                  <a:schemeClr val="accent5"/>
                </a:solidFill>
                <a:latin typeface="Consolas" panose="020B0609020204030204" pitchFamily="49" charset="0"/>
                <a:cs typeface="Consolas" panose="020B0609020204030204" pitchFamily="49" charset="0"/>
              </a:rPr>
              <a:t>Remove-ClusterNode -Name EX1 –Cluster DAG –Force</a:t>
            </a:r>
            <a:br>
              <a:rPr lang="de-AT" noProof="0" dirty="0">
                <a:solidFill>
                  <a:schemeClr val="accent5"/>
                </a:solidFill>
                <a:latin typeface="Consolas" panose="020B0609020204030204" pitchFamily="49" charset="0"/>
                <a:cs typeface="Consolas" panose="020B0609020204030204" pitchFamily="49" charset="0"/>
              </a:rPr>
            </a:br>
            <a:r>
              <a:rPr lang="de-AT" noProof="0" dirty="0">
                <a:solidFill>
                  <a:schemeClr val="accent5"/>
                </a:solidFill>
                <a:latin typeface="Consolas" panose="020B0609020204030204" pitchFamily="49" charset="0"/>
                <a:cs typeface="Consolas" panose="020B0609020204030204" pitchFamily="49" charset="0"/>
              </a:rPr>
              <a:t>–Confirm:$false</a:t>
            </a:r>
          </a:p>
        </p:txBody>
      </p:sp>
      <p:sp>
        <p:nvSpPr>
          <p:cNvPr id="4" name="Slide Number Placeholder 3"/>
          <p:cNvSpPr>
            <a:spLocks noGrp="1"/>
          </p:cNvSpPr>
          <p:nvPr>
            <p:ph type="sldNum" sz="quarter" idx="12"/>
          </p:nvPr>
        </p:nvSpPr>
        <p:spPr/>
        <p:txBody>
          <a:bodyPr/>
          <a:lstStyle/>
          <a:p>
            <a:fld id="{13FD4393-7175-4792-98E0-59A7B5E9D5E7}" type="slidenum">
              <a:rPr lang="de-AT" smtClean="0"/>
              <a:pPr/>
              <a:t>145</a:t>
            </a:fld>
            <a:br>
              <a:rPr lang="de-AT"/>
            </a:br>
            <a:r>
              <a:rPr lang="de-AT"/>
              <a:t> © ETC </a:t>
            </a:r>
            <a:fld id="{CC69AB7A-C4F2-4C29-9E9D-A4F474B1EA3D}" type="datetime6">
              <a:rPr lang="de-AT" smtClean="0"/>
              <a:pPr/>
              <a:t>Februar 21</a:t>
            </a:fld>
            <a:endParaRPr lang="de-AT" dirty="0"/>
          </a:p>
        </p:txBody>
      </p:sp>
      <p:pic>
        <p:nvPicPr>
          <p:cNvPr id="5" name="Picture 4"/>
          <p:cNvPicPr>
            <a:picLocks noChangeAspect="1"/>
          </p:cNvPicPr>
          <p:nvPr/>
        </p:nvPicPr>
        <p:blipFill>
          <a:blip r:embed="rId2"/>
          <a:stretch>
            <a:fillRect/>
          </a:stretch>
        </p:blipFill>
        <p:spPr>
          <a:xfrm>
            <a:off x="6704242" y="4572000"/>
            <a:ext cx="3823055" cy="2136413"/>
          </a:xfrm>
          <a:prstGeom prst="rect">
            <a:avLst/>
          </a:prstGeom>
        </p:spPr>
      </p:pic>
    </p:spTree>
    <p:extLst>
      <p:ext uri="{BB962C8B-B14F-4D97-AF65-F5344CB8AC3E}">
        <p14:creationId xmlns:p14="http://schemas.microsoft.com/office/powerpoint/2010/main" val="214634112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Recovery des Servers</a:t>
            </a:r>
            <a:endParaRPr lang="de-DE" dirty="0"/>
          </a:p>
        </p:txBody>
      </p:sp>
      <p:sp>
        <p:nvSpPr>
          <p:cNvPr id="3" name="Text Placeholder 2"/>
          <p:cNvSpPr>
            <a:spLocks noGrp="1"/>
          </p:cNvSpPr>
          <p:nvPr>
            <p:ph idx="1"/>
          </p:nvPr>
        </p:nvSpPr>
        <p:spPr/>
        <p:txBody>
          <a:bodyPr/>
          <a:lstStyle/>
          <a:p>
            <a:r>
              <a:rPr lang="de-DE"/>
              <a:t>Vorgehen wie bei Single Server…</a:t>
            </a:r>
            <a:endParaRPr lang="de-DE"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146</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130925924"/>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Hinzufügen des Servers zur DAG</a:t>
            </a:r>
            <a:endParaRPr lang="de-DE" dirty="0"/>
          </a:p>
        </p:txBody>
      </p:sp>
      <p:sp>
        <p:nvSpPr>
          <p:cNvPr id="3" name="Text Placeholder 2"/>
          <p:cNvSpPr>
            <a:spLocks noGrp="1"/>
          </p:cNvSpPr>
          <p:nvPr>
            <p:ph idx="1"/>
          </p:nvPr>
        </p:nvSpPr>
        <p:spPr/>
        <p:txBody>
          <a:bodyPr/>
          <a:lstStyle/>
          <a:p>
            <a:r>
              <a:rPr lang="de-DE"/>
              <a:t>Server wieder zum DAG hinzufügen</a:t>
            </a:r>
          </a:p>
          <a:p>
            <a:pPr lvl="1"/>
            <a:r>
              <a:rPr lang="de-DE"/>
              <a:t>GUI oder Shell</a:t>
            </a:r>
          </a:p>
          <a:p>
            <a:endParaRPr lang="de-DE"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147</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983844668"/>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Hinzufügen der DB Kopien		</a:t>
            </a:r>
            <a:endParaRPr lang="de-DE" dirty="0"/>
          </a:p>
        </p:txBody>
      </p:sp>
      <p:sp>
        <p:nvSpPr>
          <p:cNvPr id="3" name="Text Placeholder 2"/>
          <p:cNvSpPr>
            <a:spLocks noGrp="1"/>
          </p:cNvSpPr>
          <p:nvPr>
            <p:ph idx="1"/>
          </p:nvPr>
        </p:nvSpPr>
        <p:spPr/>
        <p:txBody>
          <a:bodyPr/>
          <a:lstStyle/>
          <a:p>
            <a:r>
              <a:rPr lang="de-DE"/>
              <a:t>Sämtliche DB Kopien hinzufügen</a:t>
            </a:r>
          </a:p>
          <a:p>
            <a:r>
              <a:rPr lang="de-DE"/>
              <a:t>Activation Preference anpassen!</a:t>
            </a:r>
            <a:endParaRPr lang="de-DE"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148</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208070786"/>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de-AT" noProof="0">
                <a:solidFill>
                  <a:srgbClr val="C00000"/>
                </a:solidFill>
              </a:rPr>
              <a:t>LAB3</a:t>
            </a:r>
            <a:endParaRPr lang="de-AT" noProof="0" dirty="0">
              <a:solidFill>
                <a:srgbClr val="C00000"/>
              </a:solidFill>
            </a:endParaRPr>
          </a:p>
        </p:txBody>
      </p:sp>
      <p:sp>
        <p:nvSpPr>
          <p:cNvPr id="2" name="Text Placeholder 1"/>
          <p:cNvSpPr>
            <a:spLocks noGrp="1"/>
          </p:cNvSpPr>
          <p:nvPr>
            <p:ph type="body" idx="1"/>
          </p:nvPr>
        </p:nvSpPr>
        <p:spPr/>
        <p:txBody>
          <a:bodyPr/>
          <a:lstStyle/>
          <a:p>
            <a:r>
              <a:rPr lang="de-AT" noProof="0" dirty="0">
                <a:solidFill>
                  <a:srgbClr val="C00000"/>
                </a:solidFill>
              </a:rPr>
              <a:t>Full Server Recovery</a:t>
            </a:r>
          </a:p>
        </p:txBody>
      </p:sp>
      <p:sp>
        <p:nvSpPr>
          <p:cNvPr id="5" name="Slide Number Placeholder 4"/>
          <p:cNvSpPr>
            <a:spLocks noGrp="1"/>
          </p:cNvSpPr>
          <p:nvPr>
            <p:ph type="sldNum" sz="quarter" idx="12"/>
          </p:nvPr>
        </p:nvSpPr>
        <p:spPr/>
        <p:txBody>
          <a:bodyPr/>
          <a:lstStyle/>
          <a:p>
            <a:fld id="{13FD4393-7175-4792-98E0-59A7B5E9D5E7}" type="slidenum">
              <a:rPr lang="de-AT" smtClean="0"/>
              <a:pPr/>
              <a:t>149</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872498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de-AT" noProof="0" dirty="0"/>
              <a:t>ESE in Aktion</a:t>
            </a:r>
          </a:p>
        </p:txBody>
      </p:sp>
      <p:sp>
        <p:nvSpPr>
          <p:cNvPr id="19459" name="Freeform 18"/>
          <p:cNvSpPr>
            <a:spLocks/>
          </p:cNvSpPr>
          <p:nvPr/>
        </p:nvSpPr>
        <p:spPr bwMode="auto">
          <a:xfrm rot="1478881">
            <a:off x="3362326" y="2681288"/>
            <a:ext cx="1057275" cy="1187450"/>
          </a:xfrm>
          <a:custGeom>
            <a:avLst/>
            <a:gdLst>
              <a:gd name="T0" fmla="*/ 2147483647 w 851"/>
              <a:gd name="T1" fmla="*/ 2147483647 h 926"/>
              <a:gd name="T2" fmla="*/ 2147483647 w 851"/>
              <a:gd name="T3" fmla="*/ 2147483647 h 926"/>
              <a:gd name="T4" fmla="*/ 2147483647 w 851"/>
              <a:gd name="T5" fmla="*/ 2147483647 h 926"/>
              <a:gd name="T6" fmla="*/ 2147483647 w 851"/>
              <a:gd name="T7" fmla="*/ 2147483647 h 926"/>
              <a:gd name="T8" fmla="*/ 2147483647 w 851"/>
              <a:gd name="T9" fmla="*/ 2147483647 h 926"/>
              <a:gd name="T10" fmla="*/ 2147483647 w 851"/>
              <a:gd name="T11" fmla="*/ 2147483647 h 926"/>
              <a:gd name="T12" fmla="*/ 2147483647 w 851"/>
              <a:gd name="T13" fmla="*/ 2147483647 h 926"/>
              <a:gd name="T14" fmla="*/ 2147483647 w 851"/>
              <a:gd name="T15" fmla="*/ 2147483647 h 926"/>
              <a:gd name="T16" fmla="*/ 2147483647 w 851"/>
              <a:gd name="T17" fmla="*/ 2147483647 h 926"/>
              <a:gd name="T18" fmla="*/ 2147483647 w 851"/>
              <a:gd name="T19" fmla="*/ 2147483647 h 926"/>
              <a:gd name="T20" fmla="*/ 2147483647 w 851"/>
              <a:gd name="T21" fmla="*/ 2147483647 h 926"/>
              <a:gd name="T22" fmla="*/ 2147483647 w 851"/>
              <a:gd name="T23" fmla="*/ 2147483647 h 926"/>
              <a:gd name="T24" fmla="*/ 2147483647 w 851"/>
              <a:gd name="T25" fmla="*/ 2147483647 h 926"/>
              <a:gd name="T26" fmla="*/ 2147483647 w 851"/>
              <a:gd name="T27" fmla="*/ 2147483647 h 926"/>
              <a:gd name="T28" fmla="*/ 2147483647 w 851"/>
              <a:gd name="T29" fmla="*/ 2147483647 h 926"/>
              <a:gd name="T30" fmla="*/ 2147483647 w 851"/>
              <a:gd name="T31" fmla="*/ 2147483647 h 926"/>
              <a:gd name="T32" fmla="*/ 2147483647 w 851"/>
              <a:gd name="T33" fmla="*/ 2147483647 h 926"/>
              <a:gd name="T34" fmla="*/ 2147483647 w 851"/>
              <a:gd name="T35" fmla="*/ 2147483647 h 926"/>
              <a:gd name="T36" fmla="*/ 2147483647 w 851"/>
              <a:gd name="T37" fmla="*/ 2147483647 h 926"/>
              <a:gd name="T38" fmla="*/ 2147483647 w 851"/>
              <a:gd name="T39" fmla="*/ 2147483647 h 926"/>
              <a:gd name="T40" fmla="*/ 2147483647 w 851"/>
              <a:gd name="T41" fmla="*/ 2147483647 h 926"/>
              <a:gd name="T42" fmla="*/ 2147483647 w 851"/>
              <a:gd name="T43" fmla="*/ 2147483647 h 926"/>
              <a:gd name="T44" fmla="*/ 2147483647 w 851"/>
              <a:gd name="T45" fmla="*/ 2147483647 h 926"/>
              <a:gd name="T46" fmla="*/ 2147483647 w 851"/>
              <a:gd name="T47" fmla="*/ 2147483647 h 926"/>
              <a:gd name="T48" fmla="*/ 2147483647 w 851"/>
              <a:gd name="T49" fmla="*/ 2147483647 h 926"/>
              <a:gd name="T50" fmla="*/ 2147483647 w 851"/>
              <a:gd name="T51" fmla="*/ 2147483647 h 926"/>
              <a:gd name="T52" fmla="*/ 2147483647 w 851"/>
              <a:gd name="T53" fmla="*/ 2147483647 h 926"/>
              <a:gd name="T54" fmla="*/ 2147483647 w 851"/>
              <a:gd name="T55" fmla="*/ 2147483647 h 926"/>
              <a:gd name="T56" fmla="*/ 2147483647 w 851"/>
              <a:gd name="T57" fmla="*/ 2147483647 h 926"/>
              <a:gd name="T58" fmla="*/ 2147483647 w 851"/>
              <a:gd name="T59" fmla="*/ 2147483647 h 926"/>
              <a:gd name="T60" fmla="*/ 2147483647 w 851"/>
              <a:gd name="T61" fmla="*/ 2147483647 h 926"/>
              <a:gd name="T62" fmla="*/ 2147483647 w 851"/>
              <a:gd name="T63" fmla="*/ 2147483647 h 926"/>
              <a:gd name="T64" fmla="*/ 2147483647 w 851"/>
              <a:gd name="T65" fmla="*/ 2147483647 h 92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51"/>
              <a:gd name="T100" fmla="*/ 0 h 926"/>
              <a:gd name="T101" fmla="*/ 851 w 851"/>
              <a:gd name="T102" fmla="*/ 926 h 92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51" h="926">
                <a:moveTo>
                  <a:pt x="0" y="0"/>
                </a:moveTo>
                <a:lnTo>
                  <a:pt x="18" y="9"/>
                </a:lnTo>
                <a:lnTo>
                  <a:pt x="35" y="19"/>
                </a:lnTo>
                <a:lnTo>
                  <a:pt x="55" y="29"/>
                </a:lnTo>
                <a:lnTo>
                  <a:pt x="76" y="42"/>
                </a:lnTo>
                <a:lnTo>
                  <a:pt x="119" y="70"/>
                </a:lnTo>
                <a:lnTo>
                  <a:pt x="142" y="86"/>
                </a:lnTo>
                <a:lnTo>
                  <a:pt x="167" y="103"/>
                </a:lnTo>
                <a:lnTo>
                  <a:pt x="216" y="139"/>
                </a:lnTo>
                <a:lnTo>
                  <a:pt x="242" y="160"/>
                </a:lnTo>
                <a:lnTo>
                  <a:pt x="268" y="180"/>
                </a:lnTo>
                <a:lnTo>
                  <a:pt x="322" y="225"/>
                </a:lnTo>
                <a:lnTo>
                  <a:pt x="348" y="247"/>
                </a:lnTo>
                <a:lnTo>
                  <a:pt x="376" y="271"/>
                </a:lnTo>
                <a:lnTo>
                  <a:pt x="429" y="319"/>
                </a:lnTo>
                <a:lnTo>
                  <a:pt x="481" y="370"/>
                </a:lnTo>
                <a:lnTo>
                  <a:pt x="507" y="396"/>
                </a:lnTo>
                <a:lnTo>
                  <a:pt x="534" y="422"/>
                </a:lnTo>
                <a:lnTo>
                  <a:pt x="558" y="448"/>
                </a:lnTo>
                <a:lnTo>
                  <a:pt x="583" y="474"/>
                </a:lnTo>
                <a:lnTo>
                  <a:pt x="607" y="500"/>
                </a:lnTo>
                <a:lnTo>
                  <a:pt x="631" y="526"/>
                </a:lnTo>
                <a:lnTo>
                  <a:pt x="652" y="554"/>
                </a:lnTo>
                <a:lnTo>
                  <a:pt x="674" y="580"/>
                </a:lnTo>
                <a:lnTo>
                  <a:pt x="694" y="606"/>
                </a:lnTo>
                <a:lnTo>
                  <a:pt x="713" y="632"/>
                </a:lnTo>
                <a:lnTo>
                  <a:pt x="731" y="658"/>
                </a:lnTo>
                <a:lnTo>
                  <a:pt x="748" y="683"/>
                </a:lnTo>
                <a:lnTo>
                  <a:pt x="750" y="681"/>
                </a:lnTo>
                <a:lnTo>
                  <a:pt x="754" y="676"/>
                </a:lnTo>
                <a:lnTo>
                  <a:pt x="767" y="660"/>
                </a:lnTo>
                <a:lnTo>
                  <a:pt x="789" y="638"/>
                </a:lnTo>
                <a:lnTo>
                  <a:pt x="819" y="783"/>
                </a:lnTo>
                <a:lnTo>
                  <a:pt x="841" y="881"/>
                </a:lnTo>
                <a:lnTo>
                  <a:pt x="851" y="926"/>
                </a:lnTo>
                <a:lnTo>
                  <a:pt x="839" y="920"/>
                </a:lnTo>
                <a:lnTo>
                  <a:pt x="813" y="900"/>
                </a:lnTo>
                <a:lnTo>
                  <a:pt x="732" y="839"/>
                </a:lnTo>
                <a:lnTo>
                  <a:pt x="651" y="780"/>
                </a:lnTo>
                <a:lnTo>
                  <a:pt x="613" y="752"/>
                </a:lnTo>
                <a:lnTo>
                  <a:pt x="645" y="744"/>
                </a:lnTo>
                <a:lnTo>
                  <a:pt x="664" y="738"/>
                </a:lnTo>
                <a:lnTo>
                  <a:pt x="673" y="736"/>
                </a:lnTo>
                <a:lnTo>
                  <a:pt x="661" y="716"/>
                </a:lnTo>
                <a:lnTo>
                  <a:pt x="647" y="691"/>
                </a:lnTo>
                <a:lnTo>
                  <a:pt x="629" y="662"/>
                </a:lnTo>
                <a:lnTo>
                  <a:pt x="606" y="628"/>
                </a:lnTo>
                <a:lnTo>
                  <a:pt x="593" y="609"/>
                </a:lnTo>
                <a:lnTo>
                  <a:pt x="578" y="589"/>
                </a:lnTo>
                <a:lnTo>
                  <a:pt x="548" y="547"/>
                </a:lnTo>
                <a:lnTo>
                  <a:pt x="513" y="500"/>
                </a:lnTo>
                <a:lnTo>
                  <a:pt x="493" y="476"/>
                </a:lnTo>
                <a:lnTo>
                  <a:pt x="473" y="451"/>
                </a:lnTo>
                <a:lnTo>
                  <a:pt x="429" y="399"/>
                </a:lnTo>
                <a:lnTo>
                  <a:pt x="406" y="373"/>
                </a:lnTo>
                <a:lnTo>
                  <a:pt x="381" y="345"/>
                </a:lnTo>
                <a:lnTo>
                  <a:pt x="355" y="318"/>
                </a:lnTo>
                <a:lnTo>
                  <a:pt x="329" y="290"/>
                </a:lnTo>
                <a:lnTo>
                  <a:pt x="302" y="261"/>
                </a:lnTo>
                <a:lnTo>
                  <a:pt x="273" y="233"/>
                </a:lnTo>
                <a:lnTo>
                  <a:pt x="242" y="204"/>
                </a:lnTo>
                <a:lnTo>
                  <a:pt x="210" y="175"/>
                </a:lnTo>
                <a:lnTo>
                  <a:pt x="145" y="118"/>
                </a:lnTo>
                <a:lnTo>
                  <a:pt x="110" y="87"/>
                </a:lnTo>
                <a:lnTo>
                  <a:pt x="76" y="58"/>
                </a:lnTo>
                <a:lnTo>
                  <a:pt x="38" y="29"/>
                </a:lnTo>
                <a:lnTo>
                  <a:pt x="0" y="0"/>
                </a:lnTo>
                <a:close/>
              </a:path>
            </a:pathLst>
          </a:custGeom>
          <a:solidFill>
            <a:srgbClr val="FF0000">
              <a:alpha val="74901"/>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grpSp>
        <p:nvGrpSpPr>
          <p:cNvPr id="19460" name="Group 46"/>
          <p:cNvGrpSpPr>
            <a:grpSpLocks/>
          </p:cNvGrpSpPr>
          <p:nvPr/>
        </p:nvGrpSpPr>
        <p:grpSpPr bwMode="auto">
          <a:xfrm>
            <a:off x="2382839" y="1744663"/>
            <a:ext cx="1330325" cy="1109662"/>
            <a:chOff x="876" y="1491"/>
            <a:chExt cx="837" cy="699"/>
          </a:xfrm>
        </p:grpSpPr>
        <p:pic>
          <p:nvPicPr>
            <p:cNvPr id="19495" name="Picture 5" descr="Serv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3" y="1491"/>
              <a:ext cx="590" cy="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96" name="Picture 6" descr="Mail_Fron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03" y="1880"/>
              <a:ext cx="430" cy="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7577" name="AutoShape 25"/>
            <p:cNvSpPr>
              <a:spLocks noChangeArrowheads="1"/>
            </p:cNvSpPr>
            <p:nvPr/>
          </p:nvSpPr>
          <p:spPr bwMode="auto">
            <a:xfrm>
              <a:off x="876" y="1509"/>
              <a:ext cx="202" cy="236"/>
            </a:xfrm>
            <a:prstGeom prst="roundRect">
              <a:avLst>
                <a:gd name="adj" fmla="val 0"/>
              </a:avLst>
            </a:prstGeom>
            <a:gradFill rotWithShape="1">
              <a:gsLst>
                <a:gs pos="0">
                  <a:schemeClr val="folHlink"/>
                </a:gs>
                <a:gs pos="50000">
                  <a:srgbClr val="F0F0F0"/>
                </a:gs>
                <a:gs pos="100000">
                  <a:schemeClr val="folHlink"/>
                </a:gs>
              </a:gsLst>
              <a:lin ang="5400000" scaled="1"/>
            </a:gradFill>
            <a:ln w="9525">
              <a:solidFill>
                <a:schemeClr val="tx1"/>
              </a:solidFill>
              <a:round/>
              <a:headEnd/>
              <a:tailEnd/>
            </a:ln>
            <a:effectLst>
              <a:outerShdw dist="35921" dir="2700000" algn="ctr" rotWithShape="0">
                <a:schemeClr val="tx1">
                  <a:alpha val="50000"/>
                </a:schemeClr>
              </a:outerShdw>
            </a:effectLst>
          </p:spPr>
          <p:txBody>
            <a:bodyPr wrap="none" anchor="ctr"/>
            <a:lstStyle/>
            <a:p>
              <a:pPr algn="ctr" eaLnBrk="0" hangingPunct="0">
                <a:defRPr/>
              </a:pPr>
              <a:r>
                <a:rPr lang="en-US" sz="2800" dirty="0">
                  <a:solidFill>
                    <a:srgbClr val="990033"/>
                  </a:solidFill>
                  <a:latin typeface="Arial Narrow" pitchFamily="34" charset="0"/>
                </a:rPr>
                <a:t>1</a:t>
              </a:r>
            </a:p>
          </p:txBody>
        </p:sp>
      </p:grpSp>
      <p:grpSp>
        <p:nvGrpSpPr>
          <p:cNvPr id="3" name="Group 44"/>
          <p:cNvGrpSpPr>
            <a:grpSpLocks/>
          </p:cNvGrpSpPr>
          <p:nvPr/>
        </p:nvGrpSpPr>
        <p:grpSpPr bwMode="auto">
          <a:xfrm>
            <a:off x="2998789" y="4027488"/>
            <a:ext cx="3768725" cy="1498600"/>
            <a:chOff x="929" y="2317"/>
            <a:chExt cx="2373" cy="944"/>
          </a:xfrm>
        </p:grpSpPr>
        <p:sp>
          <p:nvSpPr>
            <p:cNvPr id="19488" name="AutoShape 36"/>
            <p:cNvSpPr>
              <a:spLocks noChangeArrowheads="1"/>
            </p:cNvSpPr>
            <p:nvPr/>
          </p:nvSpPr>
          <p:spPr bwMode="auto">
            <a:xfrm>
              <a:off x="1646" y="2356"/>
              <a:ext cx="1151" cy="182"/>
            </a:xfrm>
            <a:prstGeom prst="roundRect">
              <a:avLst>
                <a:gd name="adj" fmla="val 4167"/>
              </a:avLst>
            </a:prstGeom>
            <a:solidFill>
              <a:schemeClr val="bg1"/>
            </a:solidFill>
            <a:ln w="9525">
              <a:solidFill>
                <a:srgbClr val="4D4D4D"/>
              </a:solidFill>
              <a:round/>
              <a:headEnd/>
              <a:tailEnd/>
            </a:ln>
            <a:effectLst>
              <a:outerShdw dist="35921" dir="2700000" algn="ctr" rotWithShape="0">
                <a:srgbClr val="AFAFAF"/>
              </a:outerShdw>
            </a:effectLst>
          </p:spPr>
          <p:txBody>
            <a:bodyPr anchor="ctr">
              <a:spAutoFit/>
            </a:bodyPr>
            <a:lstStyle/>
            <a:p>
              <a:pPr algn="ctr" eaLnBrk="0" hangingPunct="0">
                <a:defRPr/>
              </a:pPr>
              <a:r>
                <a:rPr lang="en-US" sz="1200" dirty="0"/>
                <a:t>Write message</a:t>
              </a:r>
            </a:p>
          </p:txBody>
        </p:sp>
        <p:pic>
          <p:nvPicPr>
            <p:cNvPr id="19489" name="Picture 13" descr="Record"/>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625" y="2853"/>
              <a:ext cx="416" cy="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90" name="Freeform 21"/>
            <p:cNvSpPr>
              <a:spLocks/>
            </p:cNvSpPr>
            <p:nvPr/>
          </p:nvSpPr>
          <p:spPr bwMode="auto">
            <a:xfrm>
              <a:off x="1693" y="2569"/>
              <a:ext cx="1017" cy="140"/>
            </a:xfrm>
            <a:custGeom>
              <a:avLst/>
              <a:gdLst>
                <a:gd name="T0" fmla="*/ 1800 w 1193"/>
                <a:gd name="T1" fmla="*/ 1 h 205"/>
                <a:gd name="T2" fmla="*/ 1790 w 1193"/>
                <a:gd name="T3" fmla="*/ 1 h 205"/>
                <a:gd name="T4" fmla="*/ 1783 w 1193"/>
                <a:gd name="T5" fmla="*/ 0 h 205"/>
                <a:gd name="T6" fmla="*/ 2056 w 1193"/>
                <a:gd name="T7" fmla="*/ 1 h 205"/>
                <a:gd name="T8" fmla="*/ 2247 w 1193"/>
                <a:gd name="T9" fmla="*/ 1 h 205"/>
                <a:gd name="T10" fmla="*/ 2333 w 1193"/>
                <a:gd name="T11" fmla="*/ 1 h 205"/>
                <a:gd name="T12" fmla="*/ 2309 w 1193"/>
                <a:gd name="T13" fmla="*/ 1 h 205"/>
                <a:gd name="T14" fmla="*/ 2247 w 1193"/>
                <a:gd name="T15" fmla="*/ 1 h 205"/>
                <a:gd name="T16" fmla="*/ 2056 w 1193"/>
                <a:gd name="T17" fmla="*/ 1 h 205"/>
                <a:gd name="T18" fmla="*/ 1780 w 1193"/>
                <a:gd name="T19" fmla="*/ 1 h 205"/>
                <a:gd name="T20" fmla="*/ 1803 w 1193"/>
                <a:gd name="T21" fmla="*/ 1 h 205"/>
                <a:gd name="T22" fmla="*/ 0 w 1193"/>
                <a:gd name="T23" fmla="*/ 1 h 205"/>
                <a:gd name="T24" fmla="*/ 1800 w 1193"/>
                <a:gd name="T25" fmla="*/ 1 h 20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193"/>
                <a:gd name="T40" fmla="*/ 0 h 205"/>
                <a:gd name="T41" fmla="*/ 1193 w 1193"/>
                <a:gd name="T42" fmla="*/ 205 h 20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193" h="205">
                  <a:moveTo>
                    <a:pt x="920" y="59"/>
                  </a:moveTo>
                  <a:lnTo>
                    <a:pt x="916" y="29"/>
                  </a:lnTo>
                  <a:lnTo>
                    <a:pt x="912" y="0"/>
                  </a:lnTo>
                  <a:lnTo>
                    <a:pt x="1052" y="53"/>
                  </a:lnTo>
                  <a:lnTo>
                    <a:pt x="1149" y="89"/>
                  </a:lnTo>
                  <a:lnTo>
                    <a:pt x="1193" y="107"/>
                  </a:lnTo>
                  <a:lnTo>
                    <a:pt x="1181" y="111"/>
                  </a:lnTo>
                  <a:lnTo>
                    <a:pt x="1149" y="123"/>
                  </a:lnTo>
                  <a:lnTo>
                    <a:pt x="1052" y="156"/>
                  </a:lnTo>
                  <a:lnTo>
                    <a:pt x="910" y="205"/>
                  </a:lnTo>
                  <a:lnTo>
                    <a:pt x="922" y="149"/>
                  </a:lnTo>
                  <a:lnTo>
                    <a:pt x="0" y="107"/>
                  </a:lnTo>
                  <a:lnTo>
                    <a:pt x="920" y="59"/>
                  </a:lnTo>
                  <a:close/>
                </a:path>
              </a:pathLst>
            </a:custGeom>
            <a:solidFill>
              <a:srgbClr val="FF0000">
                <a:alpha val="74901"/>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pic>
          <p:nvPicPr>
            <p:cNvPr id="19491" name="Picture 7" descr="Document_Writing0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37" y="2317"/>
              <a:ext cx="369" cy="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7578" name="AutoShape 26"/>
            <p:cNvSpPr>
              <a:spLocks noChangeArrowheads="1"/>
            </p:cNvSpPr>
            <p:nvPr/>
          </p:nvSpPr>
          <p:spPr bwMode="auto">
            <a:xfrm>
              <a:off x="929" y="2619"/>
              <a:ext cx="202" cy="236"/>
            </a:xfrm>
            <a:prstGeom prst="roundRect">
              <a:avLst>
                <a:gd name="adj" fmla="val 0"/>
              </a:avLst>
            </a:prstGeom>
            <a:gradFill rotWithShape="1">
              <a:gsLst>
                <a:gs pos="0">
                  <a:schemeClr val="folHlink"/>
                </a:gs>
                <a:gs pos="50000">
                  <a:srgbClr val="F0F0F0"/>
                </a:gs>
                <a:gs pos="100000">
                  <a:schemeClr val="folHlink"/>
                </a:gs>
              </a:gsLst>
              <a:lin ang="5400000" scaled="1"/>
            </a:gradFill>
            <a:ln w="9525">
              <a:solidFill>
                <a:schemeClr val="tx1"/>
              </a:solidFill>
              <a:round/>
              <a:headEnd/>
              <a:tailEnd/>
            </a:ln>
            <a:effectLst>
              <a:outerShdw dist="35921" dir="2700000" algn="ctr" rotWithShape="0">
                <a:schemeClr val="tx1">
                  <a:alpha val="50000"/>
                </a:schemeClr>
              </a:outerShdw>
            </a:effectLst>
          </p:spPr>
          <p:txBody>
            <a:bodyPr wrap="none" anchor="ctr"/>
            <a:lstStyle/>
            <a:p>
              <a:pPr algn="ctr" eaLnBrk="0" hangingPunct="0">
                <a:defRPr/>
              </a:pPr>
              <a:r>
                <a:rPr lang="en-US" sz="2800" dirty="0">
                  <a:solidFill>
                    <a:srgbClr val="990033"/>
                  </a:solidFill>
                  <a:latin typeface="Arial Narrow" pitchFamily="34" charset="0"/>
                </a:rPr>
                <a:t>2</a:t>
              </a:r>
            </a:p>
          </p:txBody>
        </p:sp>
        <p:pic>
          <p:nvPicPr>
            <p:cNvPr id="19493" name="Picture 48" descr="RAM"/>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747" y="2578"/>
              <a:ext cx="555" cy="3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94" name="Freeform 50"/>
            <p:cNvSpPr>
              <a:spLocks/>
            </p:cNvSpPr>
            <p:nvPr/>
          </p:nvSpPr>
          <p:spPr bwMode="auto">
            <a:xfrm>
              <a:off x="1691" y="2682"/>
              <a:ext cx="910" cy="308"/>
            </a:xfrm>
            <a:custGeom>
              <a:avLst/>
              <a:gdLst>
                <a:gd name="T0" fmla="*/ 285891 w 851"/>
                <a:gd name="T1" fmla="*/ 0 h 926"/>
                <a:gd name="T2" fmla="*/ 873558 w 851"/>
                <a:gd name="T3" fmla="*/ 0 h 926"/>
                <a:gd name="T4" fmla="*/ 1890042 w 851"/>
                <a:gd name="T5" fmla="*/ 0 h 926"/>
                <a:gd name="T6" fmla="*/ 2652420 w 851"/>
                <a:gd name="T7" fmla="*/ 0 h 926"/>
                <a:gd name="T8" fmla="*/ 3843609 w 851"/>
                <a:gd name="T9" fmla="*/ 0 h 926"/>
                <a:gd name="T10" fmla="*/ 5114239 w 851"/>
                <a:gd name="T11" fmla="*/ 0 h 926"/>
                <a:gd name="T12" fmla="*/ 5971906 w 851"/>
                <a:gd name="T13" fmla="*/ 0 h 926"/>
                <a:gd name="T14" fmla="*/ 7639590 w 851"/>
                <a:gd name="T15" fmla="*/ 0 h 926"/>
                <a:gd name="T16" fmla="*/ 8481396 w 851"/>
                <a:gd name="T17" fmla="*/ 0 h 926"/>
                <a:gd name="T18" fmla="*/ 9259631 w 851"/>
                <a:gd name="T19" fmla="*/ 0 h 926"/>
                <a:gd name="T20" fmla="*/ 10021995 w 851"/>
                <a:gd name="T21" fmla="*/ 0 h 926"/>
                <a:gd name="T22" fmla="*/ 10704963 w 851"/>
                <a:gd name="T23" fmla="*/ 0 h 926"/>
                <a:gd name="T24" fmla="*/ 11324396 w 851"/>
                <a:gd name="T25" fmla="*/ 0 h 926"/>
                <a:gd name="T26" fmla="*/ 11880294 w 851"/>
                <a:gd name="T27" fmla="*/ 0 h 926"/>
                <a:gd name="T28" fmla="*/ 11975550 w 851"/>
                <a:gd name="T29" fmla="*/ 0 h 926"/>
                <a:gd name="T30" fmla="*/ 12531481 w 851"/>
                <a:gd name="T31" fmla="*/ 0 h 926"/>
                <a:gd name="T32" fmla="*/ 13357338 w 851"/>
                <a:gd name="T33" fmla="*/ 0 h 926"/>
                <a:gd name="T34" fmla="*/ 13325583 w 851"/>
                <a:gd name="T35" fmla="*/ 0 h 926"/>
                <a:gd name="T36" fmla="*/ 11626161 w 851"/>
                <a:gd name="T37" fmla="*/ 0 h 926"/>
                <a:gd name="T38" fmla="*/ 9736090 w 851"/>
                <a:gd name="T39" fmla="*/ 0 h 926"/>
                <a:gd name="T40" fmla="*/ 10546112 w 851"/>
                <a:gd name="T41" fmla="*/ 0 h 926"/>
                <a:gd name="T42" fmla="*/ 10498463 w 851"/>
                <a:gd name="T43" fmla="*/ 0 h 926"/>
                <a:gd name="T44" fmla="*/ 9990223 w 851"/>
                <a:gd name="T45" fmla="*/ 0 h 926"/>
                <a:gd name="T46" fmla="*/ 9418474 w 851"/>
                <a:gd name="T47" fmla="*/ 0 h 926"/>
                <a:gd name="T48" fmla="*/ 8703740 w 851"/>
                <a:gd name="T49" fmla="*/ 0 h 926"/>
                <a:gd name="T50" fmla="*/ 7830192 w 851"/>
                <a:gd name="T51" fmla="*/ 0 h 926"/>
                <a:gd name="T52" fmla="*/ 6813695 w 851"/>
                <a:gd name="T53" fmla="*/ 0 h 926"/>
                <a:gd name="T54" fmla="*/ 6051336 w 851"/>
                <a:gd name="T55" fmla="*/ 0 h 926"/>
                <a:gd name="T56" fmla="*/ 5225424 w 851"/>
                <a:gd name="T57" fmla="*/ 0 h 926"/>
                <a:gd name="T58" fmla="*/ 4335973 w 851"/>
                <a:gd name="T59" fmla="*/ 0 h 926"/>
                <a:gd name="T60" fmla="*/ 3335391 w 851"/>
                <a:gd name="T61" fmla="*/ 0 h 926"/>
                <a:gd name="T62" fmla="*/ 1747121 w 851"/>
                <a:gd name="T63" fmla="*/ 0 h 926"/>
                <a:gd name="T64" fmla="*/ 603529 w 851"/>
                <a:gd name="T65" fmla="*/ 0 h 92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51"/>
                <a:gd name="T100" fmla="*/ 0 h 926"/>
                <a:gd name="T101" fmla="*/ 851 w 851"/>
                <a:gd name="T102" fmla="*/ 926 h 92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51" h="926">
                  <a:moveTo>
                    <a:pt x="0" y="0"/>
                  </a:moveTo>
                  <a:lnTo>
                    <a:pt x="18" y="9"/>
                  </a:lnTo>
                  <a:lnTo>
                    <a:pt x="35" y="19"/>
                  </a:lnTo>
                  <a:lnTo>
                    <a:pt x="55" y="29"/>
                  </a:lnTo>
                  <a:lnTo>
                    <a:pt x="76" y="42"/>
                  </a:lnTo>
                  <a:lnTo>
                    <a:pt x="119" y="70"/>
                  </a:lnTo>
                  <a:lnTo>
                    <a:pt x="142" y="86"/>
                  </a:lnTo>
                  <a:lnTo>
                    <a:pt x="167" y="103"/>
                  </a:lnTo>
                  <a:lnTo>
                    <a:pt x="216" y="139"/>
                  </a:lnTo>
                  <a:lnTo>
                    <a:pt x="242" y="160"/>
                  </a:lnTo>
                  <a:lnTo>
                    <a:pt x="268" y="180"/>
                  </a:lnTo>
                  <a:lnTo>
                    <a:pt x="322" y="225"/>
                  </a:lnTo>
                  <a:lnTo>
                    <a:pt x="348" y="247"/>
                  </a:lnTo>
                  <a:lnTo>
                    <a:pt x="376" y="271"/>
                  </a:lnTo>
                  <a:lnTo>
                    <a:pt x="429" y="319"/>
                  </a:lnTo>
                  <a:lnTo>
                    <a:pt x="481" y="370"/>
                  </a:lnTo>
                  <a:lnTo>
                    <a:pt x="507" y="396"/>
                  </a:lnTo>
                  <a:lnTo>
                    <a:pt x="534" y="422"/>
                  </a:lnTo>
                  <a:lnTo>
                    <a:pt x="558" y="448"/>
                  </a:lnTo>
                  <a:lnTo>
                    <a:pt x="583" y="474"/>
                  </a:lnTo>
                  <a:lnTo>
                    <a:pt x="607" y="500"/>
                  </a:lnTo>
                  <a:lnTo>
                    <a:pt x="631" y="526"/>
                  </a:lnTo>
                  <a:lnTo>
                    <a:pt x="652" y="554"/>
                  </a:lnTo>
                  <a:lnTo>
                    <a:pt x="674" y="580"/>
                  </a:lnTo>
                  <a:lnTo>
                    <a:pt x="694" y="606"/>
                  </a:lnTo>
                  <a:lnTo>
                    <a:pt x="713" y="632"/>
                  </a:lnTo>
                  <a:lnTo>
                    <a:pt x="731" y="658"/>
                  </a:lnTo>
                  <a:lnTo>
                    <a:pt x="748" y="683"/>
                  </a:lnTo>
                  <a:lnTo>
                    <a:pt x="750" y="681"/>
                  </a:lnTo>
                  <a:lnTo>
                    <a:pt x="754" y="676"/>
                  </a:lnTo>
                  <a:lnTo>
                    <a:pt x="767" y="660"/>
                  </a:lnTo>
                  <a:lnTo>
                    <a:pt x="789" y="638"/>
                  </a:lnTo>
                  <a:lnTo>
                    <a:pt x="819" y="783"/>
                  </a:lnTo>
                  <a:lnTo>
                    <a:pt x="841" y="881"/>
                  </a:lnTo>
                  <a:lnTo>
                    <a:pt x="851" y="926"/>
                  </a:lnTo>
                  <a:lnTo>
                    <a:pt x="839" y="920"/>
                  </a:lnTo>
                  <a:lnTo>
                    <a:pt x="813" y="900"/>
                  </a:lnTo>
                  <a:lnTo>
                    <a:pt x="732" y="839"/>
                  </a:lnTo>
                  <a:lnTo>
                    <a:pt x="651" y="780"/>
                  </a:lnTo>
                  <a:lnTo>
                    <a:pt x="613" y="752"/>
                  </a:lnTo>
                  <a:lnTo>
                    <a:pt x="645" y="744"/>
                  </a:lnTo>
                  <a:lnTo>
                    <a:pt x="664" y="738"/>
                  </a:lnTo>
                  <a:lnTo>
                    <a:pt x="673" y="736"/>
                  </a:lnTo>
                  <a:lnTo>
                    <a:pt x="661" y="716"/>
                  </a:lnTo>
                  <a:lnTo>
                    <a:pt x="647" y="691"/>
                  </a:lnTo>
                  <a:lnTo>
                    <a:pt x="629" y="662"/>
                  </a:lnTo>
                  <a:lnTo>
                    <a:pt x="606" y="628"/>
                  </a:lnTo>
                  <a:lnTo>
                    <a:pt x="593" y="609"/>
                  </a:lnTo>
                  <a:lnTo>
                    <a:pt x="578" y="589"/>
                  </a:lnTo>
                  <a:lnTo>
                    <a:pt x="548" y="547"/>
                  </a:lnTo>
                  <a:lnTo>
                    <a:pt x="513" y="500"/>
                  </a:lnTo>
                  <a:lnTo>
                    <a:pt x="493" y="476"/>
                  </a:lnTo>
                  <a:lnTo>
                    <a:pt x="473" y="451"/>
                  </a:lnTo>
                  <a:lnTo>
                    <a:pt x="429" y="399"/>
                  </a:lnTo>
                  <a:lnTo>
                    <a:pt x="406" y="373"/>
                  </a:lnTo>
                  <a:lnTo>
                    <a:pt x="381" y="345"/>
                  </a:lnTo>
                  <a:lnTo>
                    <a:pt x="355" y="318"/>
                  </a:lnTo>
                  <a:lnTo>
                    <a:pt x="329" y="290"/>
                  </a:lnTo>
                  <a:lnTo>
                    <a:pt x="302" y="261"/>
                  </a:lnTo>
                  <a:lnTo>
                    <a:pt x="273" y="233"/>
                  </a:lnTo>
                  <a:lnTo>
                    <a:pt x="242" y="204"/>
                  </a:lnTo>
                  <a:lnTo>
                    <a:pt x="210" y="175"/>
                  </a:lnTo>
                  <a:lnTo>
                    <a:pt x="145" y="118"/>
                  </a:lnTo>
                  <a:lnTo>
                    <a:pt x="110" y="87"/>
                  </a:lnTo>
                  <a:lnTo>
                    <a:pt x="76" y="58"/>
                  </a:lnTo>
                  <a:lnTo>
                    <a:pt x="38" y="29"/>
                  </a:lnTo>
                  <a:lnTo>
                    <a:pt x="0" y="0"/>
                  </a:lnTo>
                  <a:close/>
                </a:path>
              </a:pathLst>
            </a:custGeom>
            <a:solidFill>
              <a:srgbClr val="FF0000">
                <a:alpha val="74901"/>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grpSp>
      <p:sp>
        <p:nvSpPr>
          <p:cNvPr id="19462" name="AutoShape 36"/>
          <p:cNvSpPr>
            <a:spLocks noChangeArrowheads="1"/>
          </p:cNvSpPr>
          <p:nvPr/>
        </p:nvSpPr>
        <p:spPr bwMode="auto">
          <a:xfrm>
            <a:off x="1943100" y="2901951"/>
            <a:ext cx="1803400" cy="282575"/>
          </a:xfrm>
          <a:prstGeom prst="roundRect">
            <a:avLst>
              <a:gd name="adj" fmla="val 4167"/>
            </a:avLst>
          </a:prstGeom>
          <a:solidFill>
            <a:schemeClr val="bg1"/>
          </a:solidFill>
          <a:ln w="9525">
            <a:solidFill>
              <a:srgbClr val="4D4D4D"/>
            </a:solidFill>
            <a:round/>
            <a:headEnd/>
            <a:tailEnd/>
          </a:ln>
          <a:effectLst>
            <a:outerShdw dist="35921" dir="2700000" algn="ctr" rotWithShape="0">
              <a:srgbClr val="AFAFAF"/>
            </a:outerShdw>
          </a:effectLst>
        </p:spPr>
        <p:txBody>
          <a:bodyPr anchor="ctr">
            <a:spAutoFit/>
          </a:bodyPr>
          <a:lstStyle/>
          <a:p>
            <a:pPr algn="ctr" eaLnBrk="0" hangingPunct="0">
              <a:defRPr/>
            </a:pPr>
            <a:r>
              <a:rPr lang="en-US" sz="1200" dirty="0"/>
              <a:t>Receive message</a:t>
            </a:r>
          </a:p>
        </p:txBody>
      </p:sp>
      <p:grpSp>
        <p:nvGrpSpPr>
          <p:cNvPr id="4" name="Group 50"/>
          <p:cNvGrpSpPr>
            <a:grpSpLocks/>
          </p:cNvGrpSpPr>
          <p:nvPr/>
        </p:nvGrpSpPr>
        <p:grpSpPr bwMode="auto">
          <a:xfrm>
            <a:off x="5187951" y="2365376"/>
            <a:ext cx="1706563" cy="1966913"/>
            <a:chOff x="2308" y="1270"/>
            <a:chExt cx="1075" cy="1239"/>
          </a:xfrm>
        </p:grpSpPr>
        <p:pic>
          <p:nvPicPr>
            <p:cNvPr id="19484" name="Picture 12" descr="Databas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574" y="1495"/>
              <a:ext cx="562" cy="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85" name="Freeform 24"/>
            <p:cNvSpPr>
              <a:spLocks/>
            </p:cNvSpPr>
            <p:nvPr/>
          </p:nvSpPr>
          <p:spPr bwMode="auto">
            <a:xfrm rot="3302039">
              <a:off x="2926" y="2051"/>
              <a:ext cx="560" cy="355"/>
            </a:xfrm>
            <a:custGeom>
              <a:avLst/>
              <a:gdLst>
                <a:gd name="T0" fmla="*/ 1 w 1017"/>
                <a:gd name="T1" fmla="*/ 312153 h 400"/>
                <a:gd name="T2" fmla="*/ 1 w 1017"/>
                <a:gd name="T3" fmla="*/ 386396 h 400"/>
                <a:gd name="T4" fmla="*/ 1 w 1017"/>
                <a:gd name="T5" fmla="*/ 0 h 400"/>
                <a:gd name="T6" fmla="*/ 1 w 1017"/>
                <a:gd name="T7" fmla="*/ 68517 h 400"/>
                <a:gd name="T8" fmla="*/ 1 w 1017"/>
                <a:gd name="T9" fmla="*/ 104688 h 400"/>
                <a:gd name="T10" fmla="*/ 1 w 1017"/>
                <a:gd name="T11" fmla="*/ 118012 h 400"/>
                <a:gd name="T12" fmla="*/ 1 w 1017"/>
                <a:gd name="T13" fmla="*/ 148466 h 400"/>
                <a:gd name="T14" fmla="*/ 1 w 1017"/>
                <a:gd name="T15" fmla="*/ 173213 h 400"/>
                <a:gd name="T16" fmla="*/ 1 w 1017"/>
                <a:gd name="T17" fmla="*/ 203668 h 400"/>
                <a:gd name="T18" fmla="*/ 1 w 1017"/>
                <a:gd name="T19" fmla="*/ 241739 h 400"/>
                <a:gd name="T20" fmla="*/ 1 w 1017"/>
                <a:gd name="T21" fmla="*/ 287417 h 400"/>
                <a:gd name="T22" fmla="*/ 1 w 1017"/>
                <a:gd name="T23" fmla="*/ 338810 h 400"/>
                <a:gd name="T24" fmla="*/ 1 w 1017"/>
                <a:gd name="T25" fmla="*/ 403528 h 400"/>
                <a:gd name="T26" fmla="*/ 1 w 1017"/>
                <a:gd name="T27" fmla="*/ 437792 h 400"/>
                <a:gd name="T28" fmla="*/ 1 w 1017"/>
                <a:gd name="T29" fmla="*/ 477762 h 400"/>
                <a:gd name="T30" fmla="*/ 1 w 1017"/>
                <a:gd name="T31" fmla="*/ 515822 h 400"/>
                <a:gd name="T32" fmla="*/ 1 w 1017"/>
                <a:gd name="T33" fmla="*/ 559600 h 400"/>
                <a:gd name="T34" fmla="*/ 1 w 1017"/>
                <a:gd name="T35" fmla="*/ 607186 h 400"/>
                <a:gd name="T36" fmla="*/ 1 w 1017"/>
                <a:gd name="T37" fmla="*/ 652873 h 400"/>
                <a:gd name="T38" fmla="*/ 1 w 1017"/>
                <a:gd name="T39" fmla="*/ 706175 h 400"/>
                <a:gd name="T40" fmla="*/ 1 w 1017"/>
                <a:gd name="T41" fmla="*/ 761367 h 400"/>
                <a:gd name="T42" fmla="*/ 1 w 1017"/>
                <a:gd name="T43" fmla="*/ 711882 h 400"/>
                <a:gd name="T44" fmla="*/ 1 w 1017"/>
                <a:gd name="T45" fmla="*/ 664296 h 400"/>
                <a:gd name="T46" fmla="*/ 1 w 1017"/>
                <a:gd name="T47" fmla="*/ 620509 h 400"/>
                <a:gd name="T48" fmla="*/ 1 w 1017"/>
                <a:gd name="T49" fmla="*/ 582448 h 400"/>
                <a:gd name="T50" fmla="*/ 1 w 1017"/>
                <a:gd name="T51" fmla="*/ 546277 h 400"/>
                <a:gd name="T52" fmla="*/ 1 w 1017"/>
                <a:gd name="T53" fmla="*/ 496792 h 400"/>
                <a:gd name="T54" fmla="*/ 1 w 1017"/>
                <a:gd name="T55" fmla="*/ 466346 h 400"/>
                <a:gd name="T56" fmla="*/ 1 w 1017"/>
                <a:gd name="T57" fmla="*/ 428275 h 400"/>
                <a:gd name="T58" fmla="*/ 1 w 1017"/>
                <a:gd name="T59" fmla="*/ 405437 h 400"/>
                <a:gd name="T60" fmla="*/ 1 w 1017"/>
                <a:gd name="T61" fmla="*/ 367366 h 400"/>
                <a:gd name="T62" fmla="*/ 1 w 1017"/>
                <a:gd name="T63" fmla="*/ 336911 h 400"/>
                <a:gd name="T64" fmla="*/ 1 w 1017"/>
                <a:gd name="T65" fmla="*/ 314064 h 400"/>
                <a:gd name="T66" fmla="*/ 1 w 1017"/>
                <a:gd name="T67" fmla="*/ 296932 h 400"/>
                <a:gd name="T68" fmla="*/ 1 w 1017"/>
                <a:gd name="T69" fmla="*/ 283608 h 400"/>
                <a:gd name="T70" fmla="*/ 1 w 1017"/>
                <a:gd name="T71" fmla="*/ 281700 h 400"/>
                <a:gd name="T72" fmla="*/ 1 w 1017"/>
                <a:gd name="T73" fmla="*/ 283608 h 40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017"/>
                <a:gd name="T112" fmla="*/ 0 h 400"/>
                <a:gd name="T113" fmla="*/ 1017 w 1017"/>
                <a:gd name="T114" fmla="*/ 400 h 400"/>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017" h="400">
                  <a:moveTo>
                    <a:pt x="242" y="149"/>
                  </a:moveTo>
                  <a:lnTo>
                    <a:pt x="245" y="164"/>
                  </a:lnTo>
                  <a:lnTo>
                    <a:pt x="248" y="181"/>
                  </a:lnTo>
                  <a:lnTo>
                    <a:pt x="249" y="203"/>
                  </a:lnTo>
                  <a:lnTo>
                    <a:pt x="0" y="97"/>
                  </a:lnTo>
                  <a:lnTo>
                    <a:pt x="249" y="0"/>
                  </a:lnTo>
                  <a:lnTo>
                    <a:pt x="248" y="19"/>
                  </a:lnTo>
                  <a:lnTo>
                    <a:pt x="245" y="36"/>
                  </a:lnTo>
                  <a:lnTo>
                    <a:pt x="240" y="52"/>
                  </a:lnTo>
                  <a:lnTo>
                    <a:pt x="272" y="55"/>
                  </a:lnTo>
                  <a:lnTo>
                    <a:pt x="307" y="58"/>
                  </a:lnTo>
                  <a:lnTo>
                    <a:pt x="353" y="62"/>
                  </a:lnTo>
                  <a:lnTo>
                    <a:pt x="408" y="69"/>
                  </a:lnTo>
                  <a:lnTo>
                    <a:pt x="469" y="78"/>
                  </a:lnTo>
                  <a:lnTo>
                    <a:pt x="503" y="84"/>
                  </a:lnTo>
                  <a:lnTo>
                    <a:pt x="536" y="91"/>
                  </a:lnTo>
                  <a:lnTo>
                    <a:pt x="571" y="98"/>
                  </a:lnTo>
                  <a:lnTo>
                    <a:pt x="606" y="107"/>
                  </a:lnTo>
                  <a:lnTo>
                    <a:pt x="640" y="116"/>
                  </a:lnTo>
                  <a:lnTo>
                    <a:pt x="675" y="127"/>
                  </a:lnTo>
                  <a:lnTo>
                    <a:pt x="710" y="138"/>
                  </a:lnTo>
                  <a:lnTo>
                    <a:pt x="745" y="151"/>
                  </a:lnTo>
                  <a:lnTo>
                    <a:pt x="778" y="164"/>
                  </a:lnTo>
                  <a:lnTo>
                    <a:pt x="810" y="178"/>
                  </a:lnTo>
                  <a:lnTo>
                    <a:pt x="840" y="194"/>
                  </a:lnTo>
                  <a:lnTo>
                    <a:pt x="869" y="212"/>
                  </a:lnTo>
                  <a:lnTo>
                    <a:pt x="884" y="220"/>
                  </a:lnTo>
                  <a:lnTo>
                    <a:pt x="897" y="230"/>
                  </a:lnTo>
                  <a:lnTo>
                    <a:pt x="910" y="241"/>
                  </a:lnTo>
                  <a:lnTo>
                    <a:pt x="923" y="251"/>
                  </a:lnTo>
                  <a:lnTo>
                    <a:pt x="935" y="261"/>
                  </a:lnTo>
                  <a:lnTo>
                    <a:pt x="946" y="271"/>
                  </a:lnTo>
                  <a:lnTo>
                    <a:pt x="956" y="283"/>
                  </a:lnTo>
                  <a:lnTo>
                    <a:pt x="967" y="294"/>
                  </a:lnTo>
                  <a:lnTo>
                    <a:pt x="975" y="306"/>
                  </a:lnTo>
                  <a:lnTo>
                    <a:pt x="984" y="319"/>
                  </a:lnTo>
                  <a:lnTo>
                    <a:pt x="993" y="330"/>
                  </a:lnTo>
                  <a:lnTo>
                    <a:pt x="998" y="343"/>
                  </a:lnTo>
                  <a:lnTo>
                    <a:pt x="1006" y="358"/>
                  </a:lnTo>
                  <a:lnTo>
                    <a:pt x="1010" y="371"/>
                  </a:lnTo>
                  <a:lnTo>
                    <a:pt x="1014" y="385"/>
                  </a:lnTo>
                  <a:lnTo>
                    <a:pt x="1017" y="400"/>
                  </a:lnTo>
                  <a:lnTo>
                    <a:pt x="1011" y="387"/>
                  </a:lnTo>
                  <a:lnTo>
                    <a:pt x="1004" y="374"/>
                  </a:lnTo>
                  <a:lnTo>
                    <a:pt x="996" y="361"/>
                  </a:lnTo>
                  <a:lnTo>
                    <a:pt x="987" y="349"/>
                  </a:lnTo>
                  <a:lnTo>
                    <a:pt x="978" y="338"/>
                  </a:lnTo>
                  <a:lnTo>
                    <a:pt x="968" y="326"/>
                  </a:lnTo>
                  <a:lnTo>
                    <a:pt x="958" y="316"/>
                  </a:lnTo>
                  <a:lnTo>
                    <a:pt x="946" y="306"/>
                  </a:lnTo>
                  <a:lnTo>
                    <a:pt x="935" y="296"/>
                  </a:lnTo>
                  <a:lnTo>
                    <a:pt x="923" y="287"/>
                  </a:lnTo>
                  <a:lnTo>
                    <a:pt x="897" y="268"/>
                  </a:lnTo>
                  <a:lnTo>
                    <a:pt x="884" y="261"/>
                  </a:lnTo>
                  <a:lnTo>
                    <a:pt x="869" y="252"/>
                  </a:lnTo>
                  <a:lnTo>
                    <a:pt x="855" y="245"/>
                  </a:lnTo>
                  <a:lnTo>
                    <a:pt x="840" y="238"/>
                  </a:lnTo>
                  <a:lnTo>
                    <a:pt x="810" y="225"/>
                  </a:lnTo>
                  <a:lnTo>
                    <a:pt x="795" y="219"/>
                  </a:lnTo>
                  <a:lnTo>
                    <a:pt x="780" y="213"/>
                  </a:lnTo>
                  <a:lnTo>
                    <a:pt x="748" y="203"/>
                  </a:lnTo>
                  <a:lnTo>
                    <a:pt x="714" y="193"/>
                  </a:lnTo>
                  <a:lnTo>
                    <a:pt x="681" y="184"/>
                  </a:lnTo>
                  <a:lnTo>
                    <a:pt x="648" y="177"/>
                  </a:lnTo>
                  <a:lnTo>
                    <a:pt x="613" y="171"/>
                  </a:lnTo>
                  <a:lnTo>
                    <a:pt x="580" y="165"/>
                  </a:lnTo>
                  <a:lnTo>
                    <a:pt x="548" y="161"/>
                  </a:lnTo>
                  <a:lnTo>
                    <a:pt x="514" y="156"/>
                  </a:lnTo>
                  <a:lnTo>
                    <a:pt x="452" y="152"/>
                  </a:lnTo>
                  <a:lnTo>
                    <a:pt x="395" y="149"/>
                  </a:lnTo>
                  <a:lnTo>
                    <a:pt x="345" y="148"/>
                  </a:lnTo>
                  <a:lnTo>
                    <a:pt x="301" y="148"/>
                  </a:lnTo>
                  <a:lnTo>
                    <a:pt x="269" y="148"/>
                  </a:lnTo>
                  <a:lnTo>
                    <a:pt x="242" y="149"/>
                  </a:lnTo>
                  <a:close/>
                </a:path>
              </a:pathLst>
            </a:custGeom>
            <a:solidFill>
              <a:srgbClr val="FF0000">
                <a:alpha val="74901"/>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sp>
          <p:nvSpPr>
            <p:cNvPr id="407580" name="AutoShape 28"/>
            <p:cNvSpPr>
              <a:spLocks noChangeArrowheads="1"/>
            </p:cNvSpPr>
            <p:nvPr/>
          </p:nvSpPr>
          <p:spPr bwMode="auto">
            <a:xfrm>
              <a:off x="2308" y="1592"/>
              <a:ext cx="202" cy="236"/>
            </a:xfrm>
            <a:prstGeom prst="roundRect">
              <a:avLst>
                <a:gd name="adj" fmla="val 0"/>
              </a:avLst>
            </a:prstGeom>
            <a:gradFill rotWithShape="1">
              <a:gsLst>
                <a:gs pos="0">
                  <a:schemeClr val="folHlink"/>
                </a:gs>
                <a:gs pos="50000">
                  <a:srgbClr val="F0F0F0"/>
                </a:gs>
                <a:gs pos="100000">
                  <a:schemeClr val="folHlink"/>
                </a:gs>
              </a:gsLst>
              <a:lin ang="5400000" scaled="1"/>
            </a:gradFill>
            <a:ln w="9525">
              <a:solidFill>
                <a:schemeClr val="tx1"/>
              </a:solidFill>
              <a:round/>
              <a:headEnd/>
              <a:tailEnd/>
            </a:ln>
            <a:effectLst>
              <a:outerShdw dist="35921" dir="2700000" algn="ctr" rotWithShape="0">
                <a:schemeClr val="tx1">
                  <a:alpha val="50000"/>
                </a:schemeClr>
              </a:outerShdw>
            </a:effectLst>
          </p:spPr>
          <p:txBody>
            <a:bodyPr wrap="none" anchor="ctr"/>
            <a:lstStyle/>
            <a:p>
              <a:pPr algn="ctr" eaLnBrk="0" hangingPunct="0">
                <a:defRPr/>
              </a:pPr>
              <a:r>
                <a:rPr lang="en-US" sz="2800" dirty="0">
                  <a:solidFill>
                    <a:srgbClr val="990033"/>
                  </a:solidFill>
                  <a:latin typeface="Arial Narrow" pitchFamily="34" charset="0"/>
                </a:rPr>
                <a:t>3</a:t>
              </a:r>
            </a:p>
          </p:txBody>
        </p:sp>
        <p:sp>
          <p:nvSpPr>
            <p:cNvPr id="19487" name="AutoShape 36"/>
            <p:cNvSpPr>
              <a:spLocks noChangeArrowheads="1"/>
            </p:cNvSpPr>
            <p:nvPr/>
          </p:nvSpPr>
          <p:spPr bwMode="auto">
            <a:xfrm>
              <a:off x="2336" y="1270"/>
              <a:ext cx="840" cy="182"/>
            </a:xfrm>
            <a:prstGeom prst="roundRect">
              <a:avLst>
                <a:gd name="adj" fmla="val 4167"/>
              </a:avLst>
            </a:prstGeom>
            <a:solidFill>
              <a:schemeClr val="bg1"/>
            </a:solidFill>
            <a:ln w="9525">
              <a:solidFill>
                <a:srgbClr val="4D4D4D"/>
              </a:solidFill>
              <a:round/>
              <a:headEnd/>
              <a:tailEnd/>
            </a:ln>
            <a:effectLst>
              <a:outerShdw dist="35921" dir="2700000" algn="ctr" rotWithShape="0">
                <a:srgbClr val="AFAFAF"/>
              </a:outerShdw>
            </a:effectLst>
          </p:spPr>
          <p:txBody>
            <a:bodyPr anchor="ctr">
              <a:spAutoFit/>
            </a:bodyPr>
            <a:lstStyle/>
            <a:p>
              <a:pPr algn="ctr" eaLnBrk="0" hangingPunct="0">
                <a:defRPr/>
              </a:pPr>
              <a:r>
                <a:rPr lang="en-US" sz="1200" dirty="0"/>
                <a:t>Write to DB</a:t>
              </a:r>
            </a:p>
          </p:txBody>
        </p:sp>
      </p:grpSp>
      <p:grpSp>
        <p:nvGrpSpPr>
          <p:cNvPr id="5" name="Group 49"/>
          <p:cNvGrpSpPr>
            <a:grpSpLocks/>
          </p:cNvGrpSpPr>
          <p:nvPr/>
        </p:nvGrpSpPr>
        <p:grpSpPr bwMode="auto">
          <a:xfrm>
            <a:off x="6584950" y="1695451"/>
            <a:ext cx="1974850" cy="1450975"/>
            <a:chOff x="5060950" y="1346200"/>
            <a:chExt cx="1974850" cy="1450758"/>
          </a:xfrm>
        </p:grpSpPr>
        <p:grpSp>
          <p:nvGrpSpPr>
            <p:cNvPr id="19479" name="Group 52"/>
            <p:cNvGrpSpPr>
              <a:grpSpLocks/>
            </p:cNvGrpSpPr>
            <p:nvPr/>
          </p:nvGrpSpPr>
          <p:grpSpPr bwMode="auto">
            <a:xfrm>
              <a:off x="5060950" y="1346200"/>
              <a:ext cx="1974850" cy="1163638"/>
              <a:chOff x="3188" y="848"/>
              <a:chExt cx="1244" cy="733"/>
            </a:xfrm>
          </p:grpSpPr>
          <p:pic>
            <p:nvPicPr>
              <p:cNvPr id="19481" name="Picture 14" descr="Document_CheckList0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011" y="894"/>
                <a:ext cx="421" cy="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82" name="Freeform 22"/>
              <p:cNvSpPr>
                <a:spLocks/>
              </p:cNvSpPr>
              <p:nvPr/>
            </p:nvSpPr>
            <p:spPr bwMode="auto">
              <a:xfrm rot="-1498420">
                <a:off x="3188" y="1508"/>
                <a:ext cx="718" cy="73"/>
              </a:xfrm>
              <a:custGeom>
                <a:avLst/>
                <a:gdLst>
                  <a:gd name="T0" fmla="*/ 1 w 1193"/>
                  <a:gd name="T1" fmla="*/ 0 h 205"/>
                  <a:gd name="T2" fmla="*/ 1 w 1193"/>
                  <a:gd name="T3" fmla="*/ 0 h 205"/>
                  <a:gd name="T4" fmla="*/ 1 w 1193"/>
                  <a:gd name="T5" fmla="*/ 0 h 205"/>
                  <a:gd name="T6" fmla="*/ 1 w 1193"/>
                  <a:gd name="T7" fmla="*/ 0 h 205"/>
                  <a:gd name="T8" fmla="*/ 1 w 1193"/>
                  <a:gd name="T9" fmla="*/ 0 h 205"/>
                  <a:gd name="T10" fmla="*/ 1 w 1193"/>
                  <a:gd name="T11" fmla="*/ 0 h 205"/>
                  <a:gd name="T12" fmla="*/ 1 w 1193"/>
                  <a:gd name="T13" fmla="*/ 0 h 205"/>
                  <a:gd name="T14" fmla="*/ 1 w 1193"/>
                  <a:gd name="T15" fmla="*/ 0 h 205"/>
                  <a:gd name="T16" fmla="*/ 1 w 1193"/>
                  <a:gd name="T17" fmla="*/ 0 h 205"/>
                  <a:gd name="T18" fmla="*/ 1 w 1193"/>
                  <a:gd name="T19" fmla="*/ 0 h 205"/>
                  <a:gd name="T20" fmla="*/ 1 w 1193"/>
                  <a:gd name="T21" fmla="*/ 0 h 205"/>
                  <a:gd name="T22" fmla="*/ 0 w 1193"/>
                  <a:gd name="T23" fmla="*/ 0 h 205"/>
                  <a:gd name="T24" fmla="*/ 1 w 1193"/>
                  <a:gd name="T25" fmla="*/ 0 h 20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193"/>
                  <a:gd name="T40" fmla="*/ 0 h 205"/>
                  <a:gd name="T41" fmla="*/ 1193 w 1193"/>
                  <a:gd name="T42" fmla="*/ 205 h 20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193" h="205">
                    <a:moveTo>
                      <a:pt x="920" y="59"/>
                    </a:moveTo>
                    <a:lnTo>
                      <a:pt x="916" y="29"/>
                    </a:lnTo>
                    <a:lnTo>
                      <a:pt x="912" y="0"/>
                    </a:lnTo>
                    <a:lnTo>
                      <a:pt x="1052" y="53"/>
                    </a:lnTo>
                    <a:lnTo>
                      <a:pt x="1149" y="89"/>
                    </a:lnTo>
                    <a:lnTo>
                      <a:pt x="1193" y="107"/>
                    </a:lnTo>
                    <a:lnTo>
                      <a:pt x="1181" y="111"/>
                    </a:lnTo>
                    <a:lnTo>
                      <a:pt x="1149" y="123"/>
                    </a:lnTo>
                    <a:lnTo>
                      <a:pt x="1052" y="156"/>
                    </a:lnTo>
                    <a:lnTo>
                      <a:pt x="910" y="205"/>
                    </a:lnTo>
                    <a:lnTo>
                      <a:pt x="922" y="149"/>
                    </a:lnTo>
                    <a:lnTo>
                      <a:pt x="0" y="107"/>
                    </a:lnTo>
                    <a:lnTo>
                      <a:pt x="920" y="59"/>
                    </a:lnTo>
                    <a:close/>
                  </a:path>
                </a:pathLst>
              </a:custGeom>
              <a:solidFill>
                <a:srgbClr val="FF0000">
                  <a:alpha val="74901"/>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sp>
            <p:nvSpPr>
              <p:cNvPr id="407581" name="AutoShape 29"/>
              <p:cNvSpPr>
                <a:spLocks noChangeArrowheads="1"/>
              </p:cNvSpPr>
              <p:nvPr/>
            </p:nvSpPr>
            <p:spPr bwMode="auto">
              <a:xfrm>
                <a:off x="3703" y="848"/>
                <a:ext cx="202" cy="236"/>
              </a:xfrm>
              <a:prstGeom prst="roundRect">
                <a:avLst>
                  <a:gd name="adj" fmla="val 0"/>
                </a:avLst>
              </a:prstGeom>
              <a:gradFill rotWithShape="1">
                <a:gsLst>
                  <a:gs pos="0">
                    <a:schemeClr val="folHlink"/>
                  </a:gs>
                  <a:gs pos="50000">
                    <a:srgbClr val="F0F0F0"/>
                  </a:gs>
                  <a:gs pos="100000">
                    <a:schemeClr val="folHlink"/>
                  </a:gs>
                </a:gsLst>
                <a:lin ang="5400000" scaled="1"/>
              </a:gradFill>
              <a:ln w="9525">
                <a:solidFill>
                  <a:schemeClr val="tx1"/>
                </a:solidFill>
                <a:round/>
                <a:headEnd/>
                <a:tailEnd/>
              </a:ln>
              <a:effectLst>
                <a:outerShdw dist="35921" dir="2700000" algn="ctr" rotWithShape="0">
                  <a:schemeClr val="tx1">
                    <a:alpha val="50000"/>
                  </a:schemeClr>
                </a:outerShdw>
              </a:effectLst>
            </p:spPr>
            <p:txBody>
              <a:bodyPr wrap="none" anchor="ctr"/>
              <a:lstStyle/>
              <a:p>
                <a:pPr algn="ctr" eaLnBrk="0" hangingPunct="0">
                  <a:defRPr/>
                </a:pPr>
                <a:r>
                  <a:rPr lang="en-US" sz="2800" dirty="0">
                    <a:solidFill>
                      <a:srgbClr val="990033"/>
                    </a:solidFill>
                    <a:latin typeface="Arial Narrow" pitchFamily="34" charset="0"/>
                  </a:rPr>
                  <a:t>4</a:t>
                </a:r>
              </a:p>
            </p:txBody>
          </p:sp>
        </p:grpSp>
        <p:sp>
          <p:nvSpPr>
            <p:cNvPr id="19480" name="AutoShape 36"/>
            <p:cNvSpPr>
              <a:spLocks noChangeArrowheads="1"/>
            </p:cNvSpPr>
            <p:nvPr/>
          </p:nvSpPr>
          <p:spPr bwMode="auto">
            <a:xfrm>
              <a:off x="5918200" y="2514425"/>
              <a:ext cx="990600" cy="282533"/>
            </a:xfrm>
            <a:prstGeom prst="roundRect">
              <a:avLst>
                <a:gd name="adj" fmla="val 4167"/>
              </a:avLst>
            </a:prstGeom>
            <a:solidFill>
              <a:schemeClr val="bg1"/>
            </a:solidFill>
            <a:ln w="9525">
              <a:solidFill>
                <a:srgbClr val="4D4D4D"/>
              </a:solidFill>
              <a:round/>
              <a:headEnd/>
              <a:tailEnd/>
            </a:ln>
            <a:effectLst>
              <a:outerShdw dist="35921" dir="2700000" algn="ctr" rotWithShape="0">
                <a:srgbClr val="AFAFAF"/>
              </a:outerShdw>
            </a:effectLst>
          </p:spPr>
          <p:txBody>
            <a:bodyPr anchor="ctr">
              <a:spAutoFit/>
            </a:bodyPr>
            <a:lstStyle/>
            <a:p>
              <a:pPr algn="ctr" eaLnBrk="0" hangingPunct="0">
                <a:defRPr/>
              </a:pPr>
              <a:r>
                <a:rPr lang="en-US" sz="1200" dirty="0"/>
                <a:t>Update</a:t>
              </a:r>
            </a:p>
          </p:txBody>
        </p:sp>
      </p:grpSp>
      <p:grpSp>
        <p:nvGrpSpPr>
          <p:cNvPr id="7" name="Group 50"/>
          <p:cNvGrpSpPr>
            <a:grpSpLocks/>
          </p:cNvGrpSpPr>
          <p:nvPr/>
        </p:nvGrpSpPr>
        <p:grpSpPr bwMode="auto">
          <a:xfrm>
            <a:off x="6938964" y="2916239"/>
            <a:ext cx="2662237" cy="2960687"/>
            <a:chOff x="5413375" y="2566988"/>
            <a:chExt cx="2663825" cy="2960470"/>
          </a:xfrm>
        </p:grpSpPr>
        <p:grpSp>
          <p:nvGrpSpPr>
            <p:cNvPr id="19474" name="Group 53"/>
            <p:cNvGrpSpPr>
              <a:grpSpLocks/>
            </p:cNvGrpSpPr>
            <p:nvPr/>
          </p:nvGrpSpPr>
          <p:grpSpPr bwMode="auto">
            <a:xfrm>
              <a:off x="5413375" y="2566988"/>
              <a:ext cx="2538413" cy="2619375"/>
              <a:chOff x="3410" y="1617"/>
              <a:chExt cx="1599" cy="1650"/>
            </a:xfrm>
          </p:grpSpPr>
          <p:pic>
            <p:nvPicPr>
              <p:cNvPr id="19476" name="Picture 15" descr="UserWithDesktopComputer0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266" y="2404"/>
                <a:ext cx="743" cy="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7582" name="AutoShape 30"/>
              <p:cNvSpPr>
                <a:spLocks noChangeArrowheads="1"/>
              </p:cNvSpPr>
              <p:nvPr/>
            </p:nvSpPr>
            <p:spPr bwMode="auto">
              <a:xfrm>
                <a:off x="3951" y="2428"/>
                <a:ext cx="202" cy="236"/>
              </a:xfrm>
              <a:prstGeom prst="roundRect">
                <a:avLst>
                  <a:gd name="adj" fmla="val 0"/>
                </a:avLst>
              </a:prstGeom>
              <a:gradFill rotWithShape="1">
                <a:gsLst>
                  <a:gs pos="0">
                    <a:schemeClr val="folHlink"/>
                  </a:gs>
                  <a:gs pos="50000">
                    <a:srgbClr val="F0F0F0"/>
                  </a:gs>
                  <a:gs pos="100000">
                    <a:schemeClr val="folHlink"/>
                  </a:gs>
                </a:gsLst>
                <a:lin ang="5400000" scaled="1"/>
              </a:gradFill>
              <a:ln w="9525">
                <a:solidFill>
                  <a:schemeClr val="tx1"/>
                </a:solidFill>
                <a:round/>
                <a:headEnd/>
                <a:tailEnd/>
              </a:ln>
              <a:effectLst>
                <a:outerShdw dist="35921" dir="2700000" algn="ctr" rotWithShape="0">
                  <a:schemeClr val="tx1">
                    <a:alpha val="50000"/>
                  </a:schemeClr>
                </a:outerShdw>
              </a:effectLst>
            </p:spPr>
            <p:txBody>
              <a:bodyPr wrap="none" anchor="ctr"/>
              <a:lstStyle/>
              <a:p>
                <a:pPr algn="ctr" eaLnBrk="0" hangingPunct="0">
                  <a:defRPr/>
                </a:pPr>
                <a:r>
                  <a:rPr lang="en-US" sz="2800" dirty="0">
                    <a:solidFill>
                      <a:srgbClr val="990033"/>
                    </a:solidFill>
                    <a:latin typeface="Arial Narrow" pitchFamily="34" charset="0"/>
                  </a:rPr>
                  <a:t>5</a:t>
                </a:r>
              </a:p>
            </p:txBody>
          </p:sp>
          <p:sp>
            <p:nvSpPr>
              <p:cNvPr id="19478" name="Freeform 31"/>
              <p:cNvSpPr>
                <a:spLocks/>
              </p:cNvSpPr>
              <p:nvPr/>
            </p:nvSpPr>
            <p:spPr bwMode="auto">
              <a:xfrm rot="-1199235">
                <a:off x="3410" y="1617"/>
                <a:ext cx="787" cy="884"/>
              </a:xfrm>
              <a:custGeom>
                <a:avLst/>
                <a:gdLst>
                  <a:gd name="T0" fmla="*/ 978 w 851"/>
                  <a:gd name="T1" fmla="*/ 1635 h 926"/>
                  <a:gd name="T2" fmla="*/ 2985 w 851"/>
                  <a:gd name="T3" fmla="*/ 5273 h 926"/>
                  <a:gd name="T4" fmla="*/ 6461 w 851"/>
                  <a:gd name="T5" fmla="*/ 12727 h 926"/>
                  <a:gd name="T6" fmla="*/ 9068 w 851"/>
                  <a:gd name="T7" fmla="*/ 18727 h 926"/>
                  <a:gd name="T8" fmla="*/ 13140 w 851"/>
                  <a:gd name="T9" fmla="*/ 29089 h 926"/>
                  <a:gd name="T10" fmla="*/ 17483 w 851"/>
                  <a:gd name="T11" fmla="*/ 40906 h 926"/>
                  <a:gd name="T12" fmla="*/ 20416 w 851"/>
                  <a:gd name="T13" fmla="*/ 49270 h 926"/>
                  <a:gd name="T14" fmla="*/ 26116 w 851"/>
                  <a:gd name="T15" fmla="*/ 67271 h 926"/>
                  <a:gd name="T16" fmla="*/ 28993 w 851"/>
                  <a:gd name="T17" fmla="*/ 76725 h 926"/>
                  <a:gd name="T18" fmla="*/ 31654 w 851"/>
                  <a:gd name="T19" fmla="*/ 86180 h 926"/>
                  <a:gd name="T20" fmla="*/ 34259 w 851"/>
                  <a:gd name="T21" fmla="*/ 95632 h 926"/>
                  <a:gd name="T22" fmla="*/ 36593 w 851"/>
                  <a:gd name="T23" fmla="*/ 105452 h 926"/>
                  <a:gd name="T24" fmla="*/ 38713 w 851"/>
                  <a:gd name="T25" fmla="*/ 114906 h 926"/>
                  <a:gd name="T26" fmla="*/ 40612 w 851"/>
                  <a:gd name="T27" fmla="*/ 124177 h 926"/>
                  <a:gd name="T28" fmla="*/ 40937 w 851"/>
                  <a:gd name="T29" fmla="*/ 122906 h 926"/>
                  <a:gd name="T30" fmla="*/ 42838 w 851"/>
                  <a:gd name="T31" fmla="*/ 115996 h 926"/>
                  <a:gd name="T32" fmla="*/ 45662 w 851"/>
                  <a:gd name="T33" fmla="*/ 160178 h 926"/>
                  <a:gd name="T34" fmla="*/ 45554 w 851"/>
                  <a:gd name="T35" fmla="*/ 167268 h 926"/>
                  <a:gd name="T36" fmla="*/ 39744 w 851"/>
                  <a:gd name="T37" fmla="*/ 152542 h 926"/>
                  <a:gd name="T38" fmla="*/ 33283 w 851"/>
                  <a:gd name="T39" fmla="*/ 136723 h 926"/>
                  <a:gd name="T40" fmla="*/ 36052 w 851"/>
                  <a:gd name="T41" fmla="*/ 134177 h 926"/>
                  <a:gd name="T42" fmla="*/ 35888 w 851"/>
                  <a:gd name="T43" fmla="*/ 130178 h 926"/>
                  <a:gd name="T44" fmla="*/ 34151 w 851"/>
                  <a:gd name="T45" fmla="*/ 120360 h 926"/>
                  <a:gd name="T46" fmla="*/ 32198 w 851"/>
                  <a:gd name="T47" fmla="*/ 110724 h 926"/>
                  <a:gd name="T48" fmla="*/ 29754 w 851"/>
                  <a:gd name="T49" fmla="*/ 99451 h 926"/>
                  <a:gd name="T50" fmla="*/ 26767 w 851"/>
                  <a:gd name="T51" fmla="*/ 86542 h 926"/>
                  <a:gd name="T52" fmla="*/ 23293 w 851"/>
                  <a:gd name="T53" fmla="*/ 72542 h 926"/>
                  <a:gd name="T54" fmla="*/ 20687 w 851"/>
                  <a:gd name="T55" fmla="*/ 62726 h 926"/>
                  <a:gd name="T56" fmla="*/ 17862 w 851"/>
                  <a:gd name="T57" fmla="*/ 52725 h 926"/>
                  <a:gd name="T58" fmla="*/ 14823 w 851"/>
                  <a:gd name="T59" fmla="*/ 42362 h 926"/>
                  <a:gd name="T60" fmla="*/ 11403 w 851"/>
                  <a:gd name="T61" fmla="*/ 31816 h 926"/>
                  <a:gd name="T62" fmla="*/ 5972 w 851"/>
                  <a:gd name="T63" fmla="*/ 15817 h 926"/>
                  <a:gd name="T64" fmla="*/ 2064 w 851"/>
                  <a:gd name="T65" fmla="*/ 5273 h 92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51"/>
                  <a:gd name="T100" fmla="*/ 0 h 926"/>
                  <a:gd name="T101" fmla="*/ 851 w 851"/>
                  <a:gd name="T102" fmla="*/ 926 h 92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51" h="926">
                    <a:moveTo>
                      <a:pt x="0" y="0"/>
                    </a:moveTo>
                    <a:lnTo>
                      <a:pt x="18" y="9"/>
                    </a:lnTo>
                    <a:lnTo>
                      <a:pt x="35" y="19"/>
                    </a:lnTo>
                    <a:lnTo>
                      <a:pt x="55" y="29"/>
                    </a:lnTo>
                    <a:lnTo>
                      <a:pt x="76" y="42"/>
                    </a:lnTo>
                    <a:lnTo>
                      <a:pt x="119" y="70"/>
                    </a:lnTo>
                    <a:lnTo>
                      <a:pt x="142" y="86"/>
                    </a:lnTo>
                    <a:lnTo>
                      <a:pt x="167" y="103"/>
                    </a:lnTo>
                    <a:lnTo>
                      <a:pt x="216" y="139"/>
                    </a:lnTo>
                    <a:lnTo>
                      <a:pt x="242" y="160"/>
                    </a:lnTo>
                    <a:lnTo>
                      <a:pt x="268" y="180"/>
                    </a:lnTo>
                    <a:lnTo>
                      <a:pt x="322" y="225"/>
                    </a:lnTo>
                    <a:lnTo>
                      <a:pt x="348" y="247"/>
                    </a:lnTo>
                    <a:lnTo>
                      <a:pt x="376" y="271"/>
                    </a:lnTo>
                    <a:lnTo>
                      <a:pt x="429" y="319"/>
                    </a:lnTo>
                    <a:lnTo>
                      <a:pt x="481" y="370"/>
                    </a:lnTo>
                    <a:lnTo>
                      <a:pt x="507" y="396"/>
                    </a:lnTo>
                    <a:lnTo>
                      <a:pt x="534" y="422"/>
                    </a:lnTo>
                    <a:lnTo>
                      <a:pt x="558" y="448"/>
                    </a:lnTo>
                    <a:lnTo>
                      <a:pt x="583" y="474"/>
                    </a:lnTo>
                    <a:lnTo>
                      <a:pt x="607" y="500"/>
                    </a:lnTo>
                    <a:lnTo>
                      <a:pt x="631" y="526"/>
                    </a:lnTo>
                    <a:lnTo>
                      <a:pt x="652" y="554"/>
                    </a:lnTo>
                    <a:lnTo>
                      <a:pt x="674" y="580"/>
                    </a:lnTo>
                    <a:lnTo>
                      <a:pt x="694" y="606"/>
                    </a:lnTo>
                    <a:lnTo>
                      <a:pt x="713" y="632"/>
                    </a:lnTo>
                    <a:lnTo>
                      <a:pt x="731" y="658"/>
                    </a:lnTo>
                    <a:lnTo>
                      <a:pt x="748" y="683"/>
                    </a:lnTo>
                    <a:lnTo>
                      <a:pt x="750" y="681"/>
                    </a:lnTo>
                    <a:lnTo>
                      <a:pt x="754" y="676"/>
                    </a:lnTo>
                    <a:lnTo>
                      <a:pt x="767" y="660"/>
                    </a:lnTo>
                    <a:lnTo>
                      <a:pt x="789" y="638"/>
                    </a:lnTo>
                    <a:lnTo>
                      <a:pt x="819" y="783"/>
                    </a:lnTo>
                    <a:lnTo>
                      <a:pt x="841" y="881"/>
                    </a:lnTo>
                    <a:lnTo>
                      <a:pt x="851" y="926"/>
                    </a:lnTo>
                    <a:lnTo>
                      <a:pt x="839" y="920"/>
                    </a:lnTo>
                    <a:lnTo>
                      <a:pt x="813" y="900"/>
                    </a:lnTo>
                    <a:lnTo>
                      <a:pt x="732" y="839"/>
                    </a:lnTo>
                    <a:lnTo>
                      <a:pt x="651" y="780"/>
                    </a:lnTo>
                    <a:lnTo>
                      <a:pt x="613" y="752"/>
                    </a:lnTo>
                    <a:lnTo>
                      <a:pt x="645" y="744"/>
                    </a:lnTo>
                    <a:lnTo>
                      <a:pt x="664" y="738"/>
                    </a:lnTo>
                    <a:lnTo>
                      <a:pt x="673" y="736"/>
                    </a:lnTo>
                    <a:lnTo>
                      <a:pt x="661" y="716"/>
                    </a:lnTo>
                    <a:lnTo>
                      <a:pt x="647" y="691"/>
                    </a:lnTo>
                    <a:lnTo>
                      <a:pt x="629" y="662"/>
                    </a:lnTo>
                    <a:lnTo>
                      <a:pt x="606" y="628"/>
                    </a:lnTo>
                    <a:lnTo>
                      <a:pt x="593" y="609"/>
                    </a:lnTo>
                    <a:lnTo>
                      <a:pt x="578" y="589"/>
                    </a:lnTo>
                    <a:lnTo>
                      <a:pt x="548" y="547"/>
                    </a:lnTo>
                    <a:lnTo>
                      <a:pt x="513" y="500"/>
                    </a:lnTo>
                    <a:lnTo>
                      <a:pt x="493" y="476"/>
                    </a:lnTo>
                    <a:lnTo>
                      <a:pt x="473" y="451"/>
                    </a:lnTo>
                    <a:lnTo>
                      <a:pt x="429" y="399"/>
                    </a:lnTo>
                    <a:lnTo>
                      <a:pt x="406" y="373"/>
                    </a:lnTo>
                    <a:lnTo>
                      <a:pt x="381" y="345"/>
                    </a:lnTo>
                    <a:lnTo>
                      <a:pt x="355" y="318"/>
                    </a:lnTo>
                    <a:lnTo>
                      <a:pt x="329" y="290"/>
                    </a:lnTo>
                    <a:lnTo>
                      <a:pt x="302" y="261"/>
                    </a:lnTo>
                    <a:lnTo>
                      <a:pt x="273" y="233"/>
                    </a:lnTo>
                    <a:lnTo>
                      <a:pt x="242" y="204"/>
                    </a:lnTo>
                    <a:lnTo>
                      <a:pt x="210" y="175"/>
                    </a:lnTo>
                    <a:lnTo>
                      <a:pt x="145" y="118"/>
                    </a:lnTo>
                    <a:lnTo>
                      <a:pt x="110" y="87"/>
                    </a:lnTo>
                    <a:lnTo>
                      <a:pt x="76" y="58"/>
                    </a:lnTo>
                    <a:lnTo>
                      <a:pt x="38" y="29"/>
                    </a:lnTo>
                    <a:lnTo>
                      <a:pt x="0" y="0"/>
                    </a:lnTo>
                    <a:close/>
                  </a:path>
                </a:pathLst>
              </a:custGeom>
              <a:solidFill>
                <a:srgbClr val="FF0000">
                  <a:alpha val="74901"/>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grpSp>
        <p:sp>
          <p:nvSpPr>
            <p:cNvPr id="19475" name="AutoShape 36"/>
            <p:cNvSpPr>
              <a:spLocks noChangeArrowheads="1"/>
            </p:cNvSpPr>
            <p:nvPr/>
          </p:nvSpPr>
          <p:spPr bwMode="auto">
            <a:xfrm>
              <a:off x="6655540" y="5244904"/>
              <a:ext cx="1421660" cy="282554"/>
            </a:xfrm>
            <a:prstGeom prst="roundRect">
              <a:avLst>
                <a:gd name="adj" fmla="val 4167"/>
              </a:avLst>
            </a:prstGeom>
            <a:solidFill>
              <a:schemeClr val="bg1"/>
            </a:solidFill>
            <a:ln w="9525">
              <a:solidFill>
                <a:srgbClr val="4D4D4D"/>
              </a:solidFill>
              <a:round/>
              <a:headEnd/>
              <a:tailEnd/>
            </a:ln>
            <a:effectLst>
              <a:outerShdw dist="35921" dir="2700000" algn="ctr" rotWithShape="0">
                <a:srgbClr val="AFAFAF"/>
              </a:outerShdw>
            </a:effectLst>
          </p:spPr>
          <p:txBody>
            <a:bodyPr anchor="ctr">
              <a:spAutoFit/>
            </a:bodyPr>
            <a:lstStyle/>
            <a:p>
              <a:pPr algn="ctr" eaLnBrk="0" hangingPunct="0">
                <a:defRPr/>
              </a:pPr>
              <a:r>
                <a:rPr lang="en-US" sz="1200" dirty="0"/>
                <a:t>Client access</a:t>
              </a:r>
            </a:p>
          </p:txBody>
        </p:sp>
      </p:grpSp>
      <p:grpSp>
        <p:nvGrpSpPr>
          <p:cNvPr id="19466" name="Group 32"/>
          <p:cNvGrpSpPr>
            <a:grpSpLocks/>
          </p:cNvGrpSpPr>
          <p:nvPr/>
        </p:nvGrpSpPr>
        <p:grpSpPr bwMode="auto">
          <a:xfrm>
            <a:off x="9288463" y="6356350"/>
            <a:ext cx="914400" cy="425450"/>
            <a:chOff x="384" y="3024"/>
            <a:chExt cx="720" cy="336"/>
          </a:xfrm>
        </p:grpSpPr>
        <p:sp>
          <p:nvSpPr>
            <p:cNvPr id="19470" name="Oval 33"/>
            <p:cNvSpPr>
              <a:spLocks noChangeArrowheads="1"/>
            </p:cNvSpPr>
            <p:nvPr/>
          </p:nvSpPr>
          <p:spPr bwMode="auto">
            <a:xfrm>
              <a:off x="384" y="3024"/>
              <a:ext cx="720" cy="336"/>
            </a:xfrm>
            <a:prstGeom prst="ellipse">
              <a:avLst/>
            </a:prstGeom>
            <a:gradFill rotWithShape="0">
              <a:gsLst>
                <a:gs pos="0">
                  <a:srgbClr val="666699"/>
                </a:gs>
                <a:gs pos="100000">
                  <a:srgbClr val="99CCFF"/>
                </a:gs>
              </a:gsLst>
              <a:lin ang="5400000" scaled="1"/>
            </a:gradFill>
            <a:ln w="9525" algn="ctr">
              <a:noFill/>
              <a:round/>
              <a:headEnd/>
              <a:tailEnd/>
            </a:ln>
            <a:effectLst>
              <a:outerShdw dist="17961" dir="2700000" algn="ctr" rotWithShape="0">
                <a:srgbClr val="969696"/>
              </a:outerShdw>
            </a:effectLst>
          </p:spPr>
          <p:txBody>
            <a:bodyPr wrap="none" anchor="ctr"/>
            <a:lstStyle/>
            <a:p>
              <a:pPr>
                <a:defRPr/>
              </a:pPr>
              <a:endParaRPr lang="en-US" dirty="0"/>
            </a:p>
          </p:txBody>
        </p:sp>
        <p:grpSp>
          <p:nvGrpSpPr>
            <p:cNvPr id="19471" name="Group 34"/>
            <p:cNvGrpSpPr>
              <a:grpSpLocks/>
            </p:cNvGrpSpPr>
            <p:nvPr/>
          </p:nvGrpSpPr>
          <p:grpSpPr bwMode="auto">
            <a:xfrm>
              <a:off x="480" y="3096"/>
              <a:ext cx="240" cy="192"/>
              <a:chOff x="480" y="3096"/>
              <a:chExt cx="240" cy="192"/>
            </a:xfrm>
          </p:grpSpPr>
          <p:sp>
            <p:nvSpPr>
              <p:cNvPr id="19472" name="Oval 35"/>
              <p:cNvSpPr>
                <a:spLocks noChangeArrowheads="1"/>
              </p:cNvSpPr>
              <p:nvPr/>
            </p:nvSpPr>
            <p:spPr bwMode="auto">
              <a:xfrm>
                <a:off x="480" y="3096"/>
                <a:ext cx="240" cy="192"/>
              </a:xfrm>
              <a:prstGeom prst="ellipse">
                <a:avLst/>
              </a:prstGeom>
              <a:gradFill rotWithShape="0">
                <a:gsLst>
                  <a:gs pos="0">
                    <a:srgbClr val="666699"/>
                  </a:gs>
                  <a:gs pos="100000">
                    <a:srgbClr val="99CCFF"/>
                  </a:gs>
                </a:gsLst>
                <a:lin ang="18900000" scaled="1"/>
              </a:gradFill>
              <a:ln>
                <a:noFill/>
              </a:ln>
              <a:extLst>
                <a:ext uri="{91240B29-F687-4F45-9708-019B960494DF}">
                  <a14:hiddenLine xmlns:a14="http://schemas.microsoft.com/office/drawing/2010/main" w="9525" algn="ctr">
                    <a:solidFill>
                      <a:srgbClr val="000000"/>
                    </a:solidFill>
                    <a:round/>
                    <a:headEnd/>
                    <a:tailEnd/>
                  </a14:hiddenLine>
                </a:ext>
              </a:extLst>
            </p:spPr>
            <p:txBody>
              <a:bodyPr wrap="none" anchor="ctr"/>
              <a:lstStyle/>
              <a:p>
                <a:endParaRPr lang="sr-Latn-RS"/>
              </a:p>
            </p:txBody>
          </p:sp>
          <p:sp>
            <p:nvSpPr>
              <p:cNvPr id="19473" name="Freeform 36"/>
              <p:cNvSpPr>
                <a:spLocks/>
              </p:cNvSpPr>
              <p:nvPr/>
            </p:nvSpPr>
            <p:spPr bwMode="auto">
              <a:xfrm>
                <a:off x="539" y="3123"/>
                <a:ext cx="139" cy="133"/>
              </a:xfrm>
              <a:custGeom>
                <a:avLst/>
                <a:gdLst>
                  <a:gd name="T0" fmla="*/ 0 w 432"/>
                  <a:gd name="T1" fmla="*/ 0 h 576"/>
                  <a:gd name="T2" fmla="*/ 0 w 432"/>
                  <a:gd name="T3" fmla="*/ 0 h 576"/>
                  <a:gd name="T4" fmla="*/ 2 w 432"/>
                  <a:gd name="T5" fmla="*/ 0 h 576"/>
                  <a:gd name="T6" fmla="*/ 0 w 432"/>
                  <a:gd name="T7" fmla="*/ 0 h 57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32" h="576">
                    <a:moveTo>
                      <a:pt x="0" y="0"/>
                    </a:moveTo>
                    <a:cubicBezTo>
                      <a:pt x="0" y="0"/>
                      <a:pt x="91" y="226"/>
                      <a:pt x="0" y="576"/>
                    </a:cubicBezTo>
                    <a:cubicBezTo>
                      <a:pt x="216" y="432"/>
                      <a:pt x="432" y="288"/>
                      <a:pt x="432" y="288"/>
                    </a:cubicBezTo>
                    <a:lnTo>
                      <a:pt x="0" y="0"/>
                    </a:lnTo>
                    <a:close/>
                  </a:path>
                </a:pathLst>
              </a:custGeom>
              <a:gradFill rotWithShape="1">
                <a:gsLst>
                  <a:gs pos="0">
                    <a:srgbClr val="FFFFCC"/>
                  </a:gs>
                  <a:gs pos="100000">
                    <a:srgbClr val="FFCC66"/>
                  </a:gs>
                </a:gsLst>
                <a:lin ang="18900000" scaled="1"/>
              </a:gradFill>
              <a:ln w="9525" cap="flat" cmpd="sng">
                <a:solidFill>
                  <a:srgbClr val="666699"/>
                </a:solidFill>
                <a:prstDash val="solid"/>
                <a:round/>
                <a:headEnd type="none" w="med" len="med"/>
                <a:tailEnd type="none" w="med" len="med"/>
              </a:ln>
              <a:effectLst>
                <a:outerShdw dist="17961" dir="8100000" algn="ctr" rotWithShape="0">
                  <a:schemeClr val="tx1"/>
                </a:outerShdw>
              </a:effectLst>
            </p:spPr>
            <p:txBody>
              <a:bodyPr wrap="none" anchor="ctr"/>
              <a:lstStyle/>
              <a:p>
                <a:pPr>
                  <a:defRPr/>
                </a:pPr>
                <a:endParaRPr lang="en-US" dirty="0"/>
              </a:p>
            </p:txBody>
          </p:sp>
        </p:grpSp>
      </p:grpSp>
      <p:grpSp>
        <p:nvGrpSpPr>
          <p:cNvPr id="11" name="Group 37"/>
          <p:cNvGrpSpPr>
            <a:grpSpLocks/>
          </p:cNvGrpSpPr>
          <p:nvPr/>
        </p:nvGrpSpPr>
        <p:grpSpPr bwMode="auto">
          <a:xfrm>
            <a:off x="9775825" y="6446839"/>
            <a:ext cx="304800" cy="244475"/>
            <a:chOff x="768" y="3096"/>
            <a:chExt cx="240" cy="192"/>
          </a:xfrm>
        </p:grpSpPr>
        <p:sp>
          <p:nvSpPr>
            <p:cNvPr id="19468" name="Oval 38"/>
            <p:cNvSpPr>
              <a:spLocks noChangeArrowheads="1"/>
            </p:cNvSpPr>
            <p:nvPr/>
          </p:nvSpPr>
          <p:spPr bwMode="auto">
            <a:xfrm>
              <a:off x="768" y="3096"/>
              <a:ext cx="240" cy="192"/>
            </a:xfrm>
            <a:prstGeom prst="ellipse">
              <a:avLst/>
            </a:prstGeom>
            <a:gradFill rotWithShape="0">
              <a:gsLst>
                <a:gs pos="0">
                  <a:srgbClr val="666699"/>
                </a:gs>
                <a:gs pos="100000">
                  <a:srgbClr val="99CCFF"/>
                </a:gs>
              </a:gsLst>
              <a:lin ang="18900000" scaled="1"/>
            </a:gradFill>
            <a:ln>
              <a:noFill/>
            </a:ln>
            <a:extLst>
              <a:ext uri="{91240B29-F687-4F45-9708-019B960494DF}">
                <a14:hiddenLine xmlns:a14="http://schemas.microsoft.com/office/drawing/2010/main" w="9525" algn="ctr">
                  <a:solidFill>
                    <a:srgbClr val="000000"/>
                  </a:solidFill>
                  <a:round/>
                  <a:headEnd/>
                  <a:tailEnd/>
                </a14:hiddenLine>
              </a:ext>
            </a:extLst>
          </p:spPr>
          <p:txBody>
            <a:bodyPr wrap="none" anchor="ctr"/>
            <a:lstStyle/>
            <a:p>
              <a:endParaRPr lang="sr-Latn-RS"/>
            </a:p>
          </p:txBody>
        </p:sp>
        <p:sp>
          <p:nvSpPr>
            <p:cNvPr id="19469" name="Rectangle 39"/>
            <p:cNvSpPr>
              <a:spLocks noChangeArrowheads="1"/>
            </p:cNvSpPr>
            <p:nvPr/>
          </p:nvSpPr>
          <p:spPr bwMode="auto">
            <a:xfrm>
              <a:off x="840" y="3145"/>
              <a:ext cx="95" cy="96"/>
            </a:xfrm>
            <a:prstGeom prst="rect">
              <a:avLst/>
            </a:prstGeom>
            <a:gradFill rotWithShape="1">
              <a:gsLst>
                <a:gs pos="0">
                  <a:srgbClr val="FFFFCC"/>
                </a:gs>
                <a:gs pos="100000">
                  <a:srgbClr val="FFCC66"/>
                </a:gs>
              </a:gsLst>
              <a:lin ang="18900000" scaled="1"/>
            </a:gradFill>
            <a:ln w="9525" algn="ctr">
              <a:solidFill>
                <a:srgbClr val="666699"/>
              </a:solidFill>
              <a:miter lim="800000"/>
              <a:headEnd/>
              <a:tailEnd/>
            </a:ln>
            <a:effectLst>
              <a:outerShdw dist="17961" dir="8100000" algn="ctr" rotWithShape="0">
                <a:schemeClr val="tx1"/>
              </a:outerShdw>
            </a:effectLst>
          </p:spPr>
          <p:txBody>
            <a:bodyPr wrap="none" anchor="ctr"/>
            <a:lstStyle/>
            <a:p>
              <a:pPr>
                <a:defRPr/>
              </a:pPr>
              <a:endParaRPr lang="en-US" dirty="0"/>
            </a:p>
          </p:txBody>
        </p:sp>
      </p:grpSp>
    </p:spTree>
    <p:extLst>
      <p:ext uri="{BB962C8B-B14F-4D97-AF65-F5344CB8AC3E}">
        <p14:creationId xmlns:p14="http://schemas.microsoft.com/office/powerpoint/2010/main" val="30275488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par>
                          <p:cTn id="19" fill="hold" nodeType="afterGroup">
                            <p:stCondLst>
                              <p:cond delay="0"/>
                            </p:stCondLst>
                            <p:childTnLst>
                              <p:par>
                                <p:cTn id="20" presetID="1" presetClass="entr" presetSubtype="0" fill="hold" nodeType="afterEffect">
                                  <p:stCondLst>
                                    <p:cond delay="500"/>
                                  </p:stCondLst>
                                  <p:childTnLst>
                                    <p:set>
                                      <p:cBhvr>
                                        <p:cTn id="21"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ext Box 3"/>
          <p:cNvSpPr txBox="1">
            <a:spLocks noChangeArrowheads="1"/>
          </p:cNvSpPr>
          <p:nvPr/>
        </p:nvSpPr>
        <p:spPr bwMode="blackWhite">
          <a:xfrm>
            <a:off x="1905000" y="5993436"/>
            <a:ext cx="8382000" cy="200041"/>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gradFill>
                  <a:gsLst>
                    <a:gs pos="0">
                      <a:schemeClr val="tx1"/>
                    </a:gs>
                    <a:gs pos="100000">
                      <a:schemeClr val="tx1"/>
                    </a:gs>
                  </a:gsLst>
                  <a:lin ang="5400000" scaled="0"/>
                </a:gradFill>
                <a:latin typeface="Segoe UI" pitchFamily="34" charset="0"/>
                <a:cs typeface="Arial" charset="0"/>
              </a:rPr>
              <a:t>© 2013 ETC. </a:t>
            </a:r>
            <a:r>
              <a:rPr lang="en-US" sz="700" dirty="0" err="1">
                <a:gradFill>
                  <a:gsLst>
                    <a:gs pos="0">
                      <a:schemeClr val="tx1"/>
                    </a:gs>
                    <a:gs pos="100000">
                      <a:schemeClr val="tx1"/>
                    </a:gs>
                  </a:gsLst>
                  <a:lin ang="5400000" scaled="0"/>
                </a:gradFill>
                <a:latin typeface="Segoe UI" pitchFamily="34" charset="0"/>
                <a:cs typeface="Arial" charset="0"/>
              </a:rPr>
              <a:t>Quellen</a:t>
            </a:r>
            <a:r>
              <a:rPr lang="en-US" sz="700" dirty="0">
                <a:gradFill>
                  <a:gsLst>
                    <a:gs pos="0">
                      <a:schemeClr val="tx1"/>
                    </a:gs>
                    <a:gs pos="100000">
                      <a:schemeClr val="tx1"/>
                    </a:gs>
                  </a:gsLst>
                  <a:lin ang="5400000" scaled="0"/>
                </a:gradFill>
                <a:latin typeface="Segoe UI" pitchFamily="34" charset="0"/>
                <a:cs typeface="Arial" charset="0"/>
              </a:rPr>
              <a:t>: Microsoft Official Courseware, TechEd North America 2013, TechEd Europe 2013, technet.microsoft.com</a:t>
            </a:r>
          </a:p>
        </p:txBody>
      </p:sp>
      <p:pic>
        <p:nvPicPr>
          <p:cNvPr id="6" name="Grafik 5" descr="ETC-Logo-4c_itc_transparent.gif"/>
          <p:cNvPicPr>
            <a:picLocks noChangeAspect="1"/>
          </p:cNvPicPr>
          <p:nvPr/>
        </p:nvPicPr>
        <p:blipFill>
          <a:blip r:embed="rId3" cstate="print"/>
          <a:stretch>
            <a:fillRect/>
          </a:stretch>
        </p:blipFill>
        <p:spPr>
          <a:xfrm>
            <a:off x="4378411" y="2743200"/>
            <a:ext cx="3435178" cy="1371600"/>
          </a:xfrm>
          <a:prstGeom prst="rect">
            <a:avLst/>
          </a:prstGeom>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Information Store</a:t>
            </a:r>
            <a:endParaRPr lang="de-AT" noProof="0" dirty="0"/>
          </a:p>
        </p:txBody>
      </p:sp>
      <p:sp>
        <p:nvSpPr>
          <p:cNvPr id="4" name="Text Placeholder 3"/>
          <p:cNvSpPr>
            <a:spLocks noGrp="1"/>
          </p:cNvSpPr>
          <p:nvPr>
            <p:ph idx="1"/>
          </p:nvPr>
        </p:nvSpPr>
        <p:spPr/>
        <p:txBody>
          <a:bodyPr/>
          <a:lstStyle/>
          <a:p>
            <a:r>
              <a:rPr lang="de-AT" noProof="0"/>
              <a:t>Service das DBs „betreibt“</a:t>
            </a:r>
          </a:p>
          <a:p>
            <a:r>
              <a:rPr lang="de-AT" noProof="0"/>
              <a:t>Zwei Prozesse</a:t>
            </a:r>
          </a:p>
          <a:p>
            <a:pPr lvl="1"/>
            <a:r>
              <a:rPr lang="de-AT" noProof="0"/>
              <a:t>Microsoft.Exchange.Store.Service.exe</a:t>
            </a:r>
          </a:p>
          <a:p>
            <a:pPr lvl="2"/>
            <a:r>
              <a:rPr lang="de-AT" noProof="0"/>
              <a:t>Koordinator Prozess</a:t>
            </a:r>
          </a:p>
          <a:p>
            <a:pPr lvl="2"/>
            <a:r>
              <a:rPr lang="de-AT" noProof="0"/>
              <a:t>Berechnet Cache Target</a:t>
            </a:r>
          </a:p>
          <a:p>
            <a:pPr lvl="1"/>
            <a:r>
              <a:rPr lang="de-AT" noProof="0"/>
              <a:t>Microsoft.Exchange.Store.Worker.exe</a:t>
            </a:r>
          </a:p>
          <a:p>
            <a:pPr lvl="2"/>
            <a:r>
              <a:rPr lang="de-AT" noProof="0"/>
              <a:t>DB Worker Prozess</a:t>
            </a:r>
          </a:p>
          <a:p>
            <a:pPr lvl="2"/>
            <a:r>
              <a:rPr lang="de-AT" noProof="0"/>
              <a:t>Wird vom Koordinator Prozess gestartet</a:t>
            </a:r>
          </a:p>
          <a:p>
            <a:r>
              <a:rPr lang="de-AT" noProof="0"/>
              <a:t>Definiert DB Schema (=logische Struktur)</a:t>
            </a:r>
            <a:endParaRPr lang="de-AT" noProof="0" dirty="0"/>
          </a:p>
        </p:txBody>
      </p:sp>
      <p:sp>
        <p:nvSpPr>
          <p:cNvPr id="3" name="Slide Number Placeholder 2"/>
          <p:cNvSpPr>
            <a:spLocks noGrp="1"/>
          </p:cNvSpPr>
          <p:nvPr>
            <p:ph type="sldNum" sz="quarter" idx="12"/>
          </p:nvPr>
        </p:nvSpPr>
        <p:spPr/>
        <p:txBody>
          <a:bodyPr/>
          <a:lstStyle/>
          <a:p>
            <a:fld id="{13FD4393-7175-4792-98E0-59A7B5E9D5E7}" type="slidenum">
              <a:rPr lang="de-AT" smtClean="0"/>
              <a:pPr/>
              <a:t>16</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11574280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Circular Logging</a:t>
            </a:r>
            <a:endParaRPr lang="de-AT" noProof="0" dirty="0"/>
          </a:p>
        </p:txBody>
      </p:sp>
      <p:sp>
        <p:nvSpPr>
          <p:cNvPr id="4" name="Text Placeholder 3"/>
          <p:cNvSpPr>
            <a:spLocks noGrp="1"/>
          </p:cNvSpPr>
          <p:nvPr>
            <p:ph idx="1"/>
          </p:nvPr>
        </p:nvSpPr>
        <p:spPr/>
        <p:txBody>
          <a:bodyPr/>
          <a:lstStyle/>
          <a:p>
            <a:r>
              <a:rPr lang="de-AT" noProof="0" dirty="0"/>
              <a:t>Rotiert Logfiles sobald Checkpoint-Depth erreicht ist</a:t>
            </a:r>
          </a:p>
          <a:p>
            <a:pPr lvl="1"/>
            <a:r>
              <a:rPr lang="de-AT" dirty="0"/>
              <a:t>Single Server: 20 Logs</a:t>
            </a:r>
          </a:p>
          <a:p>
            <a:pPr lvl="1"/>
            <a:r>
              <a:rPr lang="de-AT" noProof="0" dirty="0"/>
              <a:t>DAG: 100 Logs</a:t>
            </a:r>
          </a:p>
          <a:p>
            <a:r>
              <a:rPr lang="de-AT" noProof="0" dirty="0"/>
              <a:t>Kann zu Datenverlust führen</a:t>
            </a:r>
          </a:p>
          <a:p>
            <a:r>
              <a:rPr lang="de-AT" noProof="0" dirty="0"/>
              <a:t>Verhindert Incremental/Differential Backups</a:t>
            </a:r>
          </a:p>
          <a:p>
            <a:r>
              <a:rPr lang="de-AT" noProof="0" dirty="0"/>
              <a:t>Aktiviert per Datenbank (Dismount/Mount erforderlich)</a:t>
            </a:r>
          </a:p>
          <a:p>
            <a:r>
              <a:rPr lang="de-AT" noProof="0" dirty="0"/>
              <a:t>Notwendig für Exchange Native Data Protection (Backupless Exchange)</a:t>
            </a:r>
          </a:p>
        </p:txBody>
      </p:sp>
      <p:sp>
        <p:nvSpPr>
          <p:cNvPr id="3" name="Slide Number Placeholder 2"/>
          <p:cNvSpPr>
            <a:spLocks noGrp="1"/>
          </p:cNvSpPr>
          <p:nvPr>
            <p:ph type="sldNum" sz="quarter" idx="12"/>
          </p:nvPr>
        </p:nvSpPr>
        <p:spPr/>
        <p:txBody>
          <a:bodyPr/>
          <a:lstStyle/>
          <a:p>
            <a:fld id="{13FD4393-7175-4792-98E0-59A7B5E9D5E7}" type="slidenum">
              <a:rPr lang="de-AT" smtClean="0"/>
              <a:pPr/>
              <a:t>17</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63035563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Wenn der Server/Prozess crashed</a:t>
            </a:r>
            <a:endParaRPr lang="de-AT" noProof="0" dirty="0"/>
          </a:p>
        </p:txBody>
      </p:sp>
      <p:sp>
        <p:nvSpPr>
          <p:cNvPr id="4" name="Text Placeholder 3"/>
          <p:cNvSpPr>
            <a:spLocks noGrp="1"/>
          </p:cNvSpPr>
          <p:nvPr>
            <p:ph idx="1"/>
          </p:nvPr>
        </p:nvSpPr>
        <p:spPr/>
        <p:txBody>
          <a:bodyPr/>
          <a:lstStyle/>
          <a:p>
            <a:r>
              <a:rPr lang="de-AT" noProof="0"/>
              <a:t>DB Header enthält verweis auf benötigte Logfiles</a:t>
            </a:r>
          </a:p>
          <a:p>
            <a:r>
              <a:rPr lang="de-AT" noProof="0"/>
              <a:t>Wenn Logs vorhanden</a:t>
            </a:r>
          </a:p>
          <a:p>
            <a:pPr lvl="1"/>
            <a:r>
              <a:rPr lang="de-AT" noProof="0"/>
              <a:t>DB mounted beim Start automatisch</a:t>
            </a:r>
          </a:p>
          <a:p>
            <a:pPr lvl="1"/>
            <a:r>
              <a:rPr lang="de-AT" noProof="0"/>
              <a:t>Logfiles werden mittels Rollforward eingespielt</a:t>
            </a:r>
          </a:p>
          <a:p>
            <a:pPr lvl="1"/>
            <a:r>
              <a:rPr lang="de-AT" noProof="0"/>
              <a:t>DB Header wird aktualisiert</a:t>
            </a:r>
          </a:p>
          <a:p>
            <a:pPr lvl="1"/>
            <a:r>
              <a:rPr lang="de-AT" noProof="0"/>
              <a:t>Kein Datenverlust</a:t>
            </a:r>
          </a:p>
          <a:p>
            <a:r>
              <a:rPr lang="de-AT" noProof="0"/>
              <a:t>Wenn Logfiles nicht vorhanden</a:t>
            </a:r>
          </a:p>
          <a:p>
            <a:pPr lvl="1"/>
            <a:r>
              <a:rPr lang="de-AT" noProof="0"/>
              <a:t>DB fehlen Logs</a:t>
            </a:r>
          </a:p>
          <a:p>
            <a:pPr lvl="1"/>
            <a:r>
              <a:rPr lang="de-AT" noProof="0"/>
              <a:t>Repair der DB</a:t>
            </a:r>
          </a:p>
          <a:p>
            <a:pPr lvl="1"/>
            <a:r>
              <a:rPr lang="de-AT" noProof="0"/>
              <a:t>Datenverlust</a:t>
            </a:r>
          </a:p>
          <a:p>
            <a:endParaRPr lang="de-AT" noProof="0" dirty="0"/>
          </a:p>
        </p:txBody>
      </p:sp>
      <p:sp>
        <p:nvSpPr>
          <p:cNvPr id="3" name="Slide Number Placeholder 2"/>
          <p:cNvSpPr>
            <a:spLocks noGrp="1"/>
          </p:cNvSpPr>
          <p:nvPr>
            <p:ph type="sldNum" sz="quarter" idx="12"/>
          </p:nvPr>
        </p:nvSpPr>
        <p:spPr/>
        <p:txBody>
          <a:bodyPr/>
          <a:lstStyle/>
          <a:p>
            <a:fld id="{13FD4393-7175-4792-98E0-59A7B5E9D5E7}" type="slidenum">
              <a:rPr lang="de-AT" smtClean="0"/>
              <a:pPr/>
              <a:t>18</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54555257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ESEUTIL</a:t>
            </a:r>
            <a:endParaRPr lang="de-AT" noProof="0" dirty="0"/>
          </a:p>
        </p:txBody>
      </p:sp>
      <p:sp>
        <p:nvSpPr>
          <p:cNvPr id="3" name="Text Placeholder 2"/>
          <p:cNvSpPr>
            <a:spLocks noGrp="1"/>
          </p:cNvSpPr>
          <p:nvPr>
            <p:ph idx="1"/>
          </p:nvPr>
        </p:nvSpPr>
        <p:spPr/>
        <p:txBody>
          <a:bodyPr/>
          <a:lstStyle/>
          <a:p>
            <a:r>
              <a:rPr lang="de-AT" noProof="0"/>
              <a:t>ESE Level DB Utility</a:t>
            </a:r>
          </a:p>
          <a:p>
            <a:r>
              <a:rPr lang="de-AT" noProof="0"/>
              <a:t>Werkzeug zum Überprüfen/Reparieren der DB</a:t>
            </a:r>
          </a:p>
          <a:p>
            <a:pPr lvl="1"/>
            <a:r>
              <a:rPr lang="de-AT" noProof="0"/>
              <a:t>Letzter Ausweg!</a:t>
            </a:r>
          </a:p>
          <a:p>
            <a:r>
              <a:rPr lang="de-AT" noProof="0"/>
              <a:t>Mehrere Modies:</a:t>
            </a:r>
          </a:p>
          <a:p>
            <a:pPr lvl="1"/>
            <a:r>
              <a:rPr lang="de-AT" noProof="0"/>
              <a:t>Integritätscheck</a:t>
            </a:r>
          </a:p>
          <a:p>
            <a:pPr lvl="1"/>
            <a:r>
              <a:rPr lang="de-AT" noProof="0"/>
              <a:t>Replay der Logs</a:t>
            </a:r>
          </a:p>
          <a:p>
            <a:pPr lvl="1"/>
            <a:r>
              <a:rPr lang="de-AT" noProof="0"/>
              <a:t>Defrag</a:t>
            </a:r>
          </a:p>
          <a:p>
            <a:pPr lvl="1"/>
            <a:r>
              <a:rPr lang="de-AT" noProof="0"/>
              <a:t>Dump</a:t>
            </a:r>
          </a:p>
          <a:p>
            <a:r>
              <a:rPr lang="de-AT" noProof="0"/>
              <a:t>Alle Operationen erfordern DB OFFLINE!</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19</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0805203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a:t>Inhalt SMEX2019-TR</a:t>
            </a:r>
          </a:p>
        </p:txBody>
      </p:sp>
      <p:sp>
        <p:nvSpPr>
          <p:cNvPr id="3" name="Text Placeholder 2"/>
          <p:cNvSpPr>
            <a:spLocks noGrp="1"/>
          </p:cNvSpPr>
          <p:nvPr>
            <p:ph idx="1"/>
          </p:nvPr>
        </p:nvSpPr>
        <p:spPr/>
        <p:txBody>
          <a:bodyPr>
            <a:normAutofit lnSpcReduction="10000"/>
          </a:bodyPr>
          <a:lstStyle/>
          <a:p>
            <a:r>
              <a:rPr lang="de-AT" noProof="0"/>
              <a:t>Troubleshooting Methodologie</a:t>
            </a:r>
          </a:p>
          <a:p>
            <a:r>
              <a:rPr lang="de-AT" noProof="0"/>
              <a:t>Datenbank Internals</a:t>
            </a:r>
          </a:p>
          <a:p>
            <a:pPr lvl="1"/>
            <a:r>
              <a:rPr lang="de-AT" noProof="0"/>
              <a:t>Aufbau und Struktur der ESE Datenbank</a:t>
            </a:r>
          </a:p>
          <a:p>
            <a:pPr lvl="1"/>
            <a:r>
              <a:rPr lang="de-AT" noProof="0"/>
              <a:t>Transactions &amp; Co</a:t>
            </a:r>
          </a:p>
          <a:p>
            <a:pPr lvl="1"/>
            <a:r>
              <a:rPr lang="en-US"/>
              <a:t>Circular</a:t>
            </a:r>
            <a:r>
              <a:rPr lang="de-AT" noProof="0"/>
              <a:t> Logging</a:t>
            </a:r>
          </a:p>
          <a:p>
            <a:pPr lvl="1"/>
            <a:r>
              <a:rPr lang="de-AT" noProof="0"/>
              <a:t>ESEUTIL</a:t>
            </a:r>
          </a:p>
          <a:p>
            <a:r>
              <a:rPr lang="de-AT" noProof="0"/>
              <a:t>Backup &amp; Restore Szenarien</a:t>
            </a:r>
          </a:p>
          <a:p>
            <a:pPr lvl="1"/>
            <a:r>
              <a:rPr lang="de-AT" noProof="0"/>
              <a:t>Backup</a:t>
            </a:r>
          </a:p>
          <a:p>
            <a:pPr lvl="1"/>
            <a:r>
              <a:rPr lang="de-AT" noProof="0"/>
              <a:t>Dumpster &amp; Single Item Restore</a:t>
            </a:r>
          </a:p>
          <a:p>
            <a:pPr lvl="1"/>
            <a:r>
              <a:rPr lang="de-AT" noProof="0"/>
              <a:t>„Normales“ Restore</a:t>
            </a:r>
          </a:p>
          <a:p>
            <a:pPr lvl="1"/>
            <a:r>
              <a:rPr lang="de-AT" noProof="0"/>
              <a:t>Recovery DB Restore</a:t>
            </a:r>
          </a:p>
          <a:p>
            <a:pPr lvl="1"/>
            <a:endParaRPr lang="de-AT" noProof="0" dirty="0"/>
          </a:p>
        </p:txBody>
      </p:sp>
      <p:sp>
        <p:nvSpPr>
          <p:cNvPr id="4" name="Foliennummernplatzhalter 3"/>
          <p:cNvSpPr>
            <a:spLocks noGrp="1"/>
          </p:cNvSpPr>
          <p:nvPr>
            <p:ph type="sldNum" sz="quarter" idx="12"/>
          </p:nvPr>
        </p:nvSpPr>
        <p:spPr/>
        <p:txBody>
          <a:bodyPr/>
          <a:lstStyle/>
          <a:p>
            <a:fld id="{13FD4393-7175-4792-98E0-59A7B5E9D5E7}" type="slidenum">
              <a:rPr lang="de-AT" smtClean="0"/>
              <a:pPr/>
              <a:t>2</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19984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ESEUTIL VSS-Mode</a:t>
            </a:r>
            <a:endParaRPr lang="de-DE" dirty="0"/>
          </a:p>
        </p:txBody>
      </p:sp>
      <p:sp>
        <p:nvSpPr>
          <p:cNvPr id="3" name="Text Placeholder 2"/>
          <p:cNvSpPr>
            <a:spLocks noGrp="1"/>
          </p:cNvSpPr>
          <p:nvPr>
            <p:ph idx="1"/>
          </p:nvPr>
        </p:nvSpPr>
        <p:spPr/>
        <p:txBody>
          <a:bodyPr/>
          <a:lstStyle/>
          <a:p>
            <a:r>
              <a:rPr lang="de-DE"/>
              <a:t>Ermöglicht Analyse der DB im Online-Mode</a:t>
            </a:r>
          </a:p>
          <a:p>
            <a:r>
              <a:rPr lang="de-DE"/>
              <a:t>Spezielle Switches für konsistente/inkonsistente DBs</a:t>
            </a:r>
          </a:p>
          <a:p>
            <a:pPr lvl="1"/>
            <a:r>
              <a:rPr lang="de-DE"/>
              <a:t>/VSS – kein  Replay der Logfiles</a:t>
            </a:r>
          </a:p>
          <a:p>
            <a:pPr lvl="1"/>
            <a:r>
              <a:rPr lang="de-DE"/>
              <a:t>/VSSREC – Replay der Logfiles</a:t>
            </a:r>
          </a:p>
          <a:p>
            <a:r>
              <a:rPr lang="de-DE"/>
              <a:t>Möglichkeit für Datensicherung…</a:t>
            </a:r>
            <a:endParaRPr lang="de-DE"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20</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42715823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br>
              <a:rPr lang="de-AT" noProof="0" dirty="0"/>
            </a:br>
            <a:r>
              <a:rPr lang="de-AT" noProof="0" dirty="0">
                <a:solidFill>
                  <a:srgbClr val="C00000"/>
                </a:solidFill>
              </a:rPr>
              <a:t>LAB1</a:t>
            </a:r>
          </a:p>
        </p:txBody>
      </p:sp>
      <p:sp>
        <p:nvSpPr>
          <p:cNvPr id="2" name="Text Placeholder 1"/>
          <p:cNvSpPr>
            <a:spLocks noGrp="1"/>
          </p:cNvSpPr>
          <p:nvPr>
            <p:ph type="body" idx="1"/>
          </p:nvPr>
        </p:nvSpPr>
        <p:spPr/>
        <p:txBody>
          <a:bodyPr/>
          <a:lstStyle/>
          <a:p>
            <a:r>
              <a:rPr lang="de-AT" noProof="0" dirty="0">
                <a:solidFill>
                  <a:srgbClr val="C00000"/>
                </a:solidFill>
              </a:rPr>
              <a:t>ESEUTIL</a:t>
            </a:r>
          </a:p>
        </p:txBody>
      </p:sp>
      <p:sp>
        <p:nvSpPr>
          <p:cNvPr id="5" name="Slide Number Placeholder 4"/>
          <p:cNvSpPr>
            <a:spLocks noGrp="1"/>
          </p:cNvSpPr>
          <p:nvPr>
            <p:ph type="sldNum" sz="quarter" idx="12"/>
          </p:nvPr>
        </p:nvSpPr>
        <p:spPr/>
        <p:txBody>
          <a:bodyPr/>
          <a:lstStyle/>
          <a:p>
            <a:fld id="{13FD4393-7175-4792-98E0-59A7B5E9D5E7}" type="slidenum">
              <a:rPr lang="de-AT" smtClean="0"/>
              <a:pPr/>
              <a:t>21</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2646401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a:solidFill>
                  <a:srgbClr val="C00000"/>
                </a:solidFill>
              </a:rPr>
              <a:t>Backup/</a:t>
            </a:r>
            <a:r>
              <a:rPr lang="de-AT" dirty="0" err="1">
                <a:solidFill>
                  <a:srgbClr val="C00000"/>
                </a:solidFill>
              </a:rPr>
              <a:t>Restore</a:t>
            </a:r>
            <a:r>
              <a:rPr lang="de-AT" dirty="0">
                <a:solidFill>
                  <a:srgbClr val="C00000"/>
                </a:solidFill>
              </a:rPr>
              <a:t> Szenarien</a:t>
            </a:r>
            <a:endParaRPr lang="de-AT" noProof="0" dirty="0">
              <a:solidFill>
                <a:srgbClr val="C00000"/>
              </a:solidFill>
            </a:endParaRPr>
          </a:p>
        </p:txBody>
      </p:sp>
      <p:sp>
        <p:nvSpPr>
          <p:cNvPr id="4" name="Text Placeholder 3"/>
          <p:cNvSpPr>
            <a:spLocks noGrp="1"/>
          </p:cNvSpPr>
          <p:nvPr>
            <p:ph type="body" idx="1"/>
          </p:nvPr>
        </p:nvSpPr>
        <p:spPr/>
        <p:txBody>
          <a:bodyPr/>
          <a:lstStyle/>
          <a:p>
            <a:endParaRPr lang="de-AT"/>
          </a:p>
        </p:txBody>
      </p:sp>
    </p:spTree>
    <p:extLst>
      <p:ext uri="{BB962C8B-B14F-4D97-AF65-F5344CB8AC3E}">
        <p14:creationId xmlns:p14="http://schemas.microsoft.com/office/powerpoint/2010/main" val="29610006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a:t>Was muss gesichert werden?</a:t>
            </a:r>
            <a:endParaRPr lang="de-AT" dirty="0"/>
          </a:p>
        </p:txBody>
      </p:sp>
      <p:sp>
        <p:nvSpPr>
          <p:cNvPr id="3" name="Text Placeholder 2"/>
          <p:cNvSpPr>
            <a:spLocks noGrp="1"/>
          </p:cNvSpPr>
          <p:nvPr>
            <p:ph idx="1"/>
          </p:nvPr>
        </p:nvSpPr>
        <p:spPr/>
        <p:txBody>
          <a:bodyPr/>
          <a:lstStyle/>
          <a:p>
            <a:r>
              <a:rPr lang="de-AT"/>
              <a:t>Mailbox Services</a:t>
            </a:r>
          </a:p>
          <a:p>
            <a:pPr lvl="1"/>
            <a:r>
              <a:rPr lang="de-AT"/>
              <a:t>Transaktionslogfiles und Datenbanken</a:t>
            </a:r>
          </a:p>
          <a:p>
            <a:r>
              <a:rPr lang="de-AT"/>
              <a:t>Client Access Services</a:t>
            </a:r>
          </a:p>
          <a:p>
            <a:pPr lvl="1"/>
            <a:r>
              <a:rPr lang="de-AT"/>
              <a:t>Zertifikat</a:t>
            </a:r>
          </a:p>
          <a:p>
            <a:pPr lvl="1"/>
            <a:r>
              <a:rPr lang="de-AT"/>
              <a:t>Angepasste IIS Einstellungen</a:t>
            </a:r>
          </a:p>
          <a:p>
            <a:endParaRPr lang="de-AT"/>
          </a:p>
          <a:p>
            <a:r>
              <a:rPr lang="de-AT"/>
              <a:t>System-State ist nicht zwingend erforderlich!</a:t>
            </a:r>
          </a:p>
          <a:p>
            <a:pPr lvl="1"/>
            <a:endParaRPr lang="de-AT"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23</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932364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a:t>Arten der Sicherung</a:t>
            </a:r>
            <a:endParaRPr lang="de-AT"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24</a:t>
            </a:fld>
            <a:br>
              <a:rPr lang="de-AT"/>
            </a:br>
            <a:r>
              <a:rPr lang="de-AT"/>
              <a:t> © ETC </a:t>
            </a:r>
            <a:fld id="{CC69AB7A-C4F2-4C29-9E9D-A4F474B1EA3D}" type="datetime6">
              <a:rPr lang="de-AT" smtClean="0"/>
              <a:pPr/>
              <a:t>Februar 21</a:t>
            </a:fld>
            <a:endParaRPr lang="de-AT" dirty="0"/>
          </a:p>
        </p:txBody>
      </p:sp>
      <p:graphicFrame>
        <p:nvGraphicFramePr>
          <p:cNvPr id="6" name="Table 5"/>
          <p:cNvGraphicFramePr>
            <a:graphicFrameLocks noGrp="1"/>
          </p:cNvGraphicFramePr>
          <p:nvPr/>
        </p:nvGraphicFramePr>
        <p:xfrm>
          <a:off x="1055508" y="2012700"/>
          <a:ext cx="10080984" cy="2832600"/>
        </p:xfrm>
        <a:graphic>
          <a:graphicData uri="http://schemas.openxmlformats.org/drawingml/2006/table">
            <a:tbl>
              <a:tblPr firstRow="1" bandRow="1">
                <a:tableStyleId>{5C22544A-7EE6-4342-B048-85BDC9FD1C3A}</a:tableStyleId>
              </a:tblPr>
              <a:tblGrid>
                <a:gridCol w="1810611">
                  <a:extLst>
                    <a:ext uri="{9D8B030D-6E8A-4147-A177-3AD203B41FA5}">
                      <a16:colId xmlns:a16="http://schemas.microsoft.com/office/drawing/2014/main" val="20000"/>
                    </a:ext>
                  </a:extLst>
                </a:gridCol>
                <a:gridCol w="2756791">
                  <a:extLst>
                    <a:ext uri="{9D8B030D-6E8A-4147-A177-3AD203B41FA5}">
                      <a16:colId xmlns:a16="http://schemas.microsoft.com/office/drawing/2014/main" val="20001"/>
                    </a:ext>
                  </a:extLst>
                </a:gridCol>
                <a:gridCol w="2756791">
                  <a:extLst>
                    <a:ext uri="{9D8B030D-6E8A-4147-A177-3AD203B41FA5}">
                      <a16:colId xmlns:a16="http://schemas.microsoft.com/office/drawing/2014/main" val="20002"/>
                    </a:ext>
                  </a:extLst>
                </a:gridCol>
                <a:gridCol w="2756791">
                  <a:extLst>
                    <a:ext uri="{9D8B030D-6E8A-4147-A177-3AD203B41FA5}">
                      <a16:colId xmlns:a16="http://schemas.microsoft.com/office/drawing/2014/main" val="20003"/>
                    </a:ext>
                  </a:extLst>
                </a:gridCol>
              </a:tblGrid>
              <a:tr h="566520">
                <a:tc>
                  <a:txBody>
                    <a:bodyPr/>
                    <a:lstStyle/>
                    <a:p>
                      <a:pPr algn="ctr"/>
                      <a:r>
                        <a:rPr lang="de-AT" dirty="0"/>
                        <a:t>Bezeichnung</a:t>
                      </a:r>
                    </a:p>
                  </a:txBody>
                  <a:tcPr anchor="ctr"/>
                </a:tc>
                <a:tc>
                  <a:txBody>
                    <a:bodyPr/>
                    <a:lstStyle/>
                    <a:p>
                      <a:pPr algn="ctr"/>
                      <a:r>
                        <a:rPr lang="de-AT" dirty="0"/>
                        <a:t>DB Sicherung</a:t>
                      </a:r>
                    </a:p>
                  </a:txBody>
                  <a:tcPr anchor="ctr"/>
                </a:tc>
                <a:tc>
                  <a:txBody>
                    <a:bodyPr/>
                    <a:lstStyle/>
                    <a:p>
                      <a:pPr algn="ctr"/>
                      <a:r>
                        <a:rPr lang="de-AT" dirty="0"/>
                        <a:t>Log Sicherung</a:t>
                      </a:r>
                    </a:p>
                  </a:txBody>
                  <a:tcPr anchor="ctr"/>
                </a:tc>
                <a:tc>
                  <a:txBody>
                    <a:bodyPr/>
                    <a:lstStyle/>
                    <a:p>
                      <a:pPr algn="ctr"/>
                      <a:r>
                        <a:rPr lang="de-AT" dirty="0"/>
                        <a:t>Log </a:t>
                      </a:r>
                      <a:r>
                        <a:rPr lang="de-AT" dirty="0" err="1"/>
                        <a:t>Truncate</a:t>
                      </a:r>
                      <a:endParaRPr lang="de-AT" dirty="0"/>
                    </a:p>
                  </a:txBody>
                  <a:tcPr anchor="ctr"/>
                </a:tc>
                <a:extLst>
                  <a:ext uri="{0D108BD9-81ED-4DB2-BD59-A6C34878D82A}">
                    <a16:rowId xmlns:a16="http://schemas.microsoft.com/office/drawing/2014/main" val="10000"/>
                  </a:ext>
                </a:extLst>
              </a:tr>
              <a:tr h="566520">
                <a:tc>
                  <a:txBody>
                    <a:bodyPr/>
                    <a:lstStyle/>
                    <a:p>
                      <a:r>
                        <a:rPr lang="de-AT" b="1" dirty="0" err="1"/>
                        <a:t>Full</a:t>
                      </a:r>
                      <a:endParaRPr lang="de-AT" b="1" dirty="0"/>
                    </a:p>
                  </a:txBody>
                  <a:tcPr anchor="ctr"/>
                </a:tc>
                <a:tc>
                  <a:txBody>
                    <a:bodyPr/>
                    <a:lstStyle/>
                    <a:p>
                      <a:pPr algn="ctr"/>
                      <a:r>
                        <a:rPr lang="de-AT" b="1" dirty="0"/>
                        <a:t>X</a:t>
                      </a:r>
                    </a:p>
                  </a:txBody>
                  <a:tcPr anchor="ctr"/>
                </a:tc>
                <a:tc>
                  <a:txBody>
                    <a:bodyPr/>
                    <a:lstStyle/>
                    <a:p>
                      <a:pPr algn="ctr"/>
                      <a:r>
                        <a:rPr lang="de-AT" b="1" dirty="0"/>
                        <a:t>X</a:t>
                      </a:r>
                    </a:p>
                  </a:txBody>
                  <a:tcPr anchor="ctr"/>
                </a:tc>
                <a:tc>
                  <a:txBody>
                    <a:bodyPr/>
                    <a:lstStyle/>
                    <a:p>
                      <a:pPr algn="ctr"/>
                      <a:r>
                        <a:rPr lang="de-AT" b="1" dirty="0"/>
                        <a:t>X</a:t>
                      </a:r>
                    </a:p>
                  </a:txBody>
                  <a:tcPr anchor="ctr"/>
                </a:tc>
                <a:extLst>
                  <a:ext uri="{0D108BD9-81ED-4DB2-BD59-A6C34878D82A}">
                    <a16:rowId xmlns:a16="http://schemas.microsoft.com/office/drawing/2014/main" val="10001"/>
                  </a:ext>
                </a:extLst>
              </a:tr>
              <a:tr h="566520">
                <a:tc>
                  <a:txBody>
                    <a:bodyPr/>
                    <a:lstStyle/>
                    <a:p>
                      <a:r>
                        <a:rPr lang="de-AT" b="1" dirty="0" err="1"/>
                        <a:t>Copy</a:t>
                      </a:r>
                      <a:endParaRPr lang="de-AT" b="1" dirty="0"/>
                    </a:p>
                  </a:txBody>
                  <a:tcPr anchor="ctr"/>
                </a:tc>
                <a:tc>
                  <a:txBody>
                    <a:bodyPr/>
                    <a:lstStyle/>
                    <a:p>
                      <a:pPr algn="ctr"/>
                      <a:r>
                        <a:rPr lang="de-AT" b="1" dirty="0"/>
                        <a:t>X</a:t>
                      </a:r>
                    </a:p>
                  </a:txBody>
                  <a:tcPr anchor="ctr"/>
                </a:tc>
                <a:tc>
                  <a:txBody>
                    <a:bodyPr/>
                    <a:lstStyle/>
                    <a:p>
                      <a:pPr algn="ctr"/>
                      <a:r>
                        <a:rPr lang="de-AT" b="1" dirty="0"/>
                        <a:t>X</a:t>
                      </a:r>
                    </a:p>
                  </a:txBody>
                  <a:tcPr anchor="ctr"/>
                </a:tc>
                <a:tc>
                  <a:txBody>
                    <a:bodyPr/>
                    <a:lstStyle/>
                    <a:p>
                      <a:pPr algn="ctr"/>
                      <a:r>
                        <a:rPr lang="de-AT" b="1" dirty="0"/>
                        <a:t>-</a:t>
                      </a:r>
                    </a:p>
                  </a:txBody>
                  <a:tcPr anchor="ctr"/>
                </a:tc>
                <a:extLst>
                  <a:ext uri="{0D108BD9-81ED-4DB2-BD59-A6C34878D82A}">
                    <a16:rowId xmlns:a16="http://schemas.microsoft.com/office/drawing/2014/main" val="10002"/>
                  </a:ext>
                </a:extLst>
              </a:tr>
              <a:tr h="566520">
                <a:tc>
                  <a:txBody>
                    <a:bodyPr/>
                    <a:lstStyle/>
                    <a:p>
                      <a:r>
                        <a:rPr lang="de-AT" b="1" dirty="0" err="1"/>
                        <a:t>Incremental</a:t>
                      </a:r>
                      <a:endParaRPr lang="de-AT" b="1" dirty="0"/>
                    </a:p>
                  </a:txBody>
                  <a:tcPr anchor="ctr"/>
                </a:tc>
                <a:tc>
                  <a:txBody>
                    <a:bodyPr/>
                    <a:lstStyle/>
                    <a:p>
                      <a:pPr algn="ctr"/>
                      <a:r>
                        <a:rPr lang="de-AT" b="1" dirty="0"/>
                        <a:t>-</a:t>
                      </a:r>
                    </a:p>
                  </a:txBody>
                  <a:tcPr anchor="ctr"/>
                </a:tc>
                <a:tc>
                  <a:txBody>
                    <a:bodyPr/>
                    <a:lstStyle/>
                    <a:p>
                      <a:pPr algn="ctr"/>
                      <a:r>
                        <a:rPr lang="de-AT" b="1" dirty="0"/>
                        <a:t>X</a:t>
                      </a:r>
                    </a:p>
                  </a:txBody>
                  <a:tcPr anchor="ctr"/>
                </a:tc>
                <a:tc>
                  <a:txBody>
                    <a:bodyPr/>
                    <a:lstStyle/>
                    <a:p>
                      <a:pPr algn="ctr"/>
                      <a:r>
                        <a:rPr lang="de-AT" b="1" dirty="0"/>
                        <a:t>X</a:t>
                      </a:r>
                    </a:p>
                  </a:txBody>
                  <a:tcPr anchor="ctr"/>
                </a:tc>
                <a:extLst>
                  <a:ext uri="{0D108BD9-81ED-4DB2-BD59-A6C34878D82A}">
                    <a16:rowId xmlns:a16="http://schemas.microsoft.com/office/drawing/2014/main" val="10003"/>
                  </a:ext>
                </a:extLst>
              </a:tr>
              <a:tr h="566520">
                <a:tc>
                  <a:txBody>
                    <a:bodyPr/>
                    <a:lstStyle/>
                    <a:p>
                      <a:r>
                        <a:rPr lang="de-AT" b="1" dirty="0"/>
                        <a:t>Differential</a:t>
                      </a:r>
                    </a:p>
                  </a:txBody>
                  <a:tcPr anchor="ctr"/>
                </a:tc>
                <a:tc>
                  <a:txBody>
                    <a:bodyPr/>
                    <a:lstStyle/>
                    <a:p>
                      <a:pPr algn="ctr"/>
                      <a:r>
                        <a:rPr lang="de-AT" b="1" dirty="0"/>
                        <a:t>-</a:t>
                      </a:r>
                    </a:p>
                  </a:txBody>
                  <a:tcPr anchor="ctr"/>
                </a:tc>
                <a:tc>
                  <a:txBody>
                    <a:bodyPr/>
                    <a:lstStyle/>
                    <a:p>
                      <a:pPr algn="ctr"/>
                      <a:r>
                        <a:rPr lang="de-AT" b="1" dirty="0"/>
                        <a:t>X</a:t>
                      </a:r>
                    </a:p>
                  </a:txBody>
                  <a:tcPr anchor="ctr"/>
                </a:tc>
                <a:tc>
                  <a:txBody>
                    <a:bodyPr/>
                    <a:lstStyle/>
                    <a:p>
                      <a:pPr algn="ctr"/>
                      <a:r>
                        <a:rPr lang="de-AT" b="1" dirty="0"/>
                        <a:t>-</a:t>
                      </a: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0433473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a:t>LOG Truncate…</a:t>
            </a:r>
            <a:endParaRPr lang="de-AT" dirty="0"/>
          </a:p>
        </p:txBody>
      </p:sp>
      <p:sp>
        <p:nvSpPr>
          <p:cNvPr id="3" name="Text Placeholder 2"/>
          <p:cNvSpPr>
            <a:spLocks noGrp="1"/>
          </p:cNvSpPr>
          <p:nvPr>
            <p:ph idx="1"/>
          </p:nvPr>
        </p:nvSpPr>
        <p:spPr/>
        <p:txBody>
          <a:bodyPr/>
          <a:lstStyle/>
          <a:p>
            <a:r>
              <a:rPr lang="de-AT" dirty="0"/>
              <a:t>Bei Single Server nach der Sicherung</a:t>
            </a:r>
          </a:p>
          <a:p>
            <a:r>
              <a:rPr lang="de-AT" dirty="0"/>
              <a:t>Bei DAG bleiben mindestens 100 Logfiles über</a:t>
            </a:r>
          </a:p>
          <a:p>
            <a:pPr lvl="1"/>
            <a:r>
              <a:rPr lang="de-AT" dirty="0"/>
              <a:t>DAG Knoten berechnen Global Log Truncation Point</a:t>
            </a:r>
          </a:p>
          <a:p>
            <a:pPr lvl="1"/>
            <a:r>
              <a:rPr lang="de-AT" dirty="0"/>
              <a:t>Ersichtlich im Eventlog (Exchange Crimson Channel):</a:t>
            </a:r>
            <a:br>
              <a:rPr lang="de-AT" dirty="0"/>
            </a:br>
            <a:r>
              <a:rPr lang="de-AT" dirty="0">
                <a:solidFill>
                  <a:srgbClr val="FF0000"/>
                </a:solidFill>
              </a:rPr>
              <a:t>Applications and Services\Microsoft\Exchange\</a:t>
            </a:r>
            <a:br>
              <a:rPr lang="de-AT" dirty="0">
                <a:solidFill>
                  <a:srgbClr val="FF0000"/>
                </a:solidFill>
              </a:rPr>
            </a:br>
            <a:r>
              <a:rPr lang="de-AT" dirty="0">
                <a:solidFill>
                  <a:srgbClr val="FF0000"/>
                </a:solidFill>
              </a:rPr>
              <a:t>High Availability\TruncationDebug</a:t>
            </a:r>
          </a:p>
          <a:p>
            <a:endParaRPr lang="de-AT" dirty="0"/>
          </a:p>
          <a:p>
            <a:r>
              <a:rPr lang="de-AT" dirty="0"/>
              <a:t>Event Ids:</a:t>
            </a:r>
          </a:p>
          <a:p>
            <a:pPr lvl="1"/>
            <a:r>
              <a:rPr lang="de-AT" dirty="0"/>
              <a:t>ESE 225: No Logfiles can be truncated</a:t>
            </a:r>
          </a:p>
          <a:p>
            <a:pPr lvl="1"/>
            <a:r>
              <a:rPr lang="de-AT" dirty="0"/>
              <a:t>ESE 224: Logfiles successfully truncated</a:t>
            </a:r>
          </a:p>
        </p:txBody>
      </p:sp>
      <p:sp>
        <p:nvSpPr>
          <p:cNvPr id="4" name="Slide Number Placeholder 3"/>
          <p:cNvSpPr>
            <a:spLocks noGrp="1"/>
          </p:cNvSpPr>
          <p:nvPr>
            <p:ph type="sldNum" sz="quarter" idx="12"/>
          </p:nvPr>
        </p:nvSpPr>
        <p:spPr/>
        <p:txBody>
          <a:bodyPr/>
          <a:lstStyle/>
          <a:p>
            <a:fld id="{13FD4393-7175-4792-98E0-59A7B5E9D5E7}" type="slidenum">
              <a:rPr lang="de-AT" smtClean="0"/>
              <a:pPr/>
              <a:t>25</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9640598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a:t>Volume Shadow </a:t>
            </a:r>
            <a:r>
              <a:rPr lang="de-AT" dirty="0" err="1"/>
              <a:t>Copy</a:t>
            </a:r>
            <a:r>
              <a:rPr lang="de-AT" dirty="0"/>
              <a:t> Service - VSS</a:t>
            </a:r>
          </a:p>
        </p:txBody>
      </p:sp>
      <p:sp>
        <p:nvSpPr>
          <p:cNvPr id="4" name="Slide Number Placeholder 3"/>
          <p:cNvSpPr>
            <a:spLocks noGrp="1"/>
          </p:cNvSpPr>
          <p:nvPr>
            <p:ph type="sldNum" sz="quarter" idx="12"/>
          </p:nvPr>
        </p:nvSpPr>
        <p:spPr/>
        <p:txBody>
          <a:bodyPr/>
          <a:lstStyle/>
          <a:p>
            <a:fld id="{13FD4393-7175-4792-98E0-59A7B5E9D5E7}" type="slidenum">
              <a:rPr lang="de-AT" smtClean="0"/>
              <a:pPr/>
              <a:t>26</a:t>
            </a:fld>
            <a:br>
              <a:rPr lang="de-AT"/>
            </a:br>
            <a:r>
              <a:rPr lang="de-AT"/>
              <a:t> © ETC </a:t>
            </a:r>
            <a:fld id="{CC69AB7A-C4F2-4C29-9E9D-A4F474B1EA3D}" type="datetime6">
              <a:rPr lang="de-AT" smtClean="0"/>
              <a:pPr/>
              <a:t>Februar 21</a:t>
            </a:fld>
            <a:endParaRPr lang="de-AT" dirty="0"/>
          </a:p>
        </p:txBody>
      </p:sp>
      <p:sp>
        <p:nvSpPr>
          <p:cNvPr id="5" name="Rectangle 4"/>
          <p:cNvSpPr/>
          <p:nvPr/>
        </p:nvSpPr>
        <p:spPr bwMode="auto">
          <a:xfrm>
            <a:off x="4876800" y="1981200"/>
            <a:ext cx="2438400" cy="1447800"/>
          </a:xfrm>
          <a:prstGeom prst="rect">
            <a:avLst/>
          </a:prstGeom>
          <a:solidFill>
            <a:srgbClr val="FFC000"/>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de-AT" sz="2200" dirty="0">
                <a:solidFill>
                  <a:schemeClr val="bg1">
                    <a:alpha val="98824"/>
                  </a:schemeClr>
                </a:solidFill>
                <a:latin typeface="Segoe UI" pitchFamily="34" charset="0"/>
                <a:ea typeface="Segoe UI" pitchFamily="34" charset="0"/>
                <a:cs typeface="Segoe UI" pitchFamily="34" charset="0"/>
              </a:rPr>
              <a:t>VSS API</a:t>
            </a:r>
          </a:p>
        </p:txBody>
      </p:sp>
      <p:sp>
        <p:nvSpPr>
          <p:cNvPr id="6" name="Rectangle 5"/>
          <p:cNvSpPr/>
          <p:nvPr/>
        </p:nvSpPr>
        <p:spPr bwMode="auto">
          <a:xfrm>
            <a:off x="1518557" y="1981200"/>
            <a:ext cx="2209800" cy="1447800"/>
          </a:xfrm>
          <a:prstGeom prst="rect">
            <a:avLst/>
          </a:prstGeom>
          <a:solidFill>
            <a:srgbClr val="0070C0"/>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de-AT" sz="2200" dirty="0">
                <a:solidFill>
                  <a:schemeClr val="bg1">
                    <a:alpha val="98824"/>
                  </a:schemeClr>
                </a:solidFill>
                <a:latin typeface="Segoe UI" pitchFamily="34" charset="0"/>
                <a:ea typeface="Segoe UI" pitchFamily="34" charset="0"/>
                <a:cs typeface="Segoe UI" pitchFamily="34" charset="0"/>
              </a:rPr>
              <a:t>Writer</a:t>
            </a:r>
          </a:p>
        </p:txBody>
      </p:sp>
      <p:sp>
        <p:nvSpPr>
          <p:cNvPr id="7" name="Rectangle 6"/>
          <p:cNvSpPr/>
          <p:nvPr/>
        </p:nvSpPr>
        <p:spPr bwMode="auto">
          <a:xfrm>
            <a:off x="4990308" y="4343400"/>
            <a:ext cx="2209800" cy="1447800"/>
          </a:xfrm>
          <a:prstGeom prst="rect">
            <a:avLst/>
          </a:prstGeom>
          <a:solidFill>
            <a:srgbClr val="0070C0"/>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de-AT" sz="2200" dirty="0">
                <a:solidFill>
                  <a:schemeClr val="bg1">
                    <a:alpha val="98824"/>
                  </a:schemeClr>
                </a:solidFill>
                <a:latin typeface="Segoe UI" pitchFamily="34" charset="0"/>
                <a:ea typeface="Segoe UI" pitchFamily="34" charset="0"/>
                <a:cs typeface="Segoe UI" pitchFamily="34" charset="0"/>
              </a:rPr>
              <a:t>Provider</a:t>
            </a:r>
          </a:p>
        </p:txBody>
      </p:sp>
      <p:sp>
        <p:nvSpPr>
          <p:cNvPr id="8" name="Rectangle 7"/>
          <p:cNvSpPr/>
          <p:nvPr/>
        </p:nvSpPr>
        <p:spPr bwMode="auto">
          <a:xfrm>
            <a:off x="8458200" y="1981200"/>
            <a:ext cx="2209800" cy="1447800"/>
          </a:xfrm>
          <a:prstGeom prst="rect">
            <a:avLst/>
          </a:prstGeom>
          <a:solidFill>
            <a:srgbClr val="0070C0"/>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de-AT" sz="2200" dirty="0" err="1">
                <a:solidFill>
                  <a:schemeClr val="bg1">
                    <a:alpha val="98824"/>
                  </a:schemeClr>
                </a:solidFill>
                <a:latin typeface="Segoe UI" pitchFamily="34" charset="0"/>
                <a:ea typeface="Segoe UI" pitchFamily="34" charset="0"/>
                <a:cs typeface="Segoe UI" pitchFamily="34" charset="0"/>
              </a:rPr>
              <a:t>Requestor</a:t>
            </a:r>
            <a:endParaRPr lang="de-AT" sz="2200" dirty="0">
              <a:solidFill>
                <a:schemeClr val="bg1">
                  <a:alpha val="98824"/>
                </a:schemeClr>
              </a:solidFill>
              <a:latin typeface="Segoe UI" pitchFamily="34" charset="0"/>
              <a:ea typeface="Segoe UI" pitchFamily="34" charset="0"/>
              <a:cs typeface="Segoe UI" pitchFamily="34" charset="0"/>
            </a:endParaRPr>
          </a:p>
        </p:txBody>
      </p:sp>
      <p:cxnSp>
        <p:nvCxnSpPr>
          <p:cNvPr id="10" name="Straight Arrow Connector 9"/>
          <p:cNvCxnSpPr>
            <a:stCxn id="5" idx="3"/>
            <a:endCxn id="8" idx="1"/>
          </p:cNvCxnSpPr>
          <p:nvPr/>
        </p:nvCxnSpPr>
        <p:spPr>
          <a:xfrm>
            <a:off x="7315200" y="2705100"/>
            <a:ext cx="1143000" cy="0"/>
          </a:xfrm>
          <a:prstGeom prst="straightConnector1">
            <a:avLst/>
          </a:prstGeom>
          <a:ln w="28575" cmpd="sng">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728357" y="2705100"/>
            <a:ext cx="1143000" cy="0"/>
          </a:xfrm>
          <a:prstGeom prst="straightConnector1">
            <a:avLst/>
          </a:prstGeom>
          <a:ln w="28575" cmpd="sng">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7" idx="0"/>
            <a:endCxn id="5" idx="2"/>
          </p:cNvCxnSpPr>
          <p:nvPr/>
        </p:nvCxnSpPr>
        <p:spPr>
          <a:xfrm flipV="1">
            <a:off x="6095208" y="3429000"/>
            <a:ext cx="792" cy="914400"/>
          </a:xfrm>
          <a:prstGeom prst="straightConnector1">
            <a:avLst/>
          </a:prstGeom>
          <a:ln w="28575" cmpd="sng">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22437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a:t>VSS in Action</a:t>
            </a:r>
            <a:endParaRPr lang="de-AT"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27</a:t>
            </a:fld>
            <a:br>
              <a:rPr lang="de-AT"/>
            </a:br>
            <a:r>
              <a:rPr lang="de-AT"/>
              <a:t> © ETC </a:t>
            </a:r>
            <a:fld id="{CC69AB7A-C4F2-4C29-9E9D-A4F474B1EA3D}" type="datetime6">
              <a:rPr lang="de-AT" smtClean="0"/>
              <a:pPr/>
              <a:t>Februar 21</a:t>
            </a:fld>
            <a:endParaRPr lang="de-AT" dirty="0"/>
          </a:p>
        </p:txBody>
      </p:sp>
      <p:pic>
        <p:nvPicPr>
          <p:cNvPr id="1026" name="Picture 2" descr="http://blogs.technet.com/cfs-file.ashx/__key/communityserver-blogs-components-weblogfiles/00-00-00-31-06-metablogapi/4276.image_5F00_41E8E7EB.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7619" y="2039371"/>
            <a:ext cx="4576763" cy="4132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19998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a:t>VSS in Action</a:t>
            </a:r>
            <a:endParaRPr lang="de-AT"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28</a:t>
            </a:fld>
            <a:br>
              <a:rPr lang="de-AT"/>
            </a:br>
            <a:r>
              <a:rPr lang="de-AT"/>
              <a:t> © ETC </a:t>
            </a:r>
            <a:fld id="{CC69AB7A-C4F2-4C29-9E9D-A4F474B1EA3D}" type="datetime6">
              <a:rPr lang="de-AT" smtClean="0"/>
              <a:pPr/>
              <a:t>Februar 21</a:t>
            </a:fld>
            <a:endParaRPr lang="de-AT" dirty="0"/>
          </a:p>
        </p:txBody>
      </p:sp>
      <p:pic>
        <p:nvPicPr>
          <p:cNvPr id="2050" name="Picture 2" descr="http://blogs.technet.com/cfs-file.ashx/__key/communityserver-blogs-components-weblogfiles/00-00-00-31-06-metablogapi/4682.image_5F00_794EF91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8013" y="1981200"/>
            <a:ext cx="5895975" cy="4067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88045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a:t>VSS in Action</a:t>
            </a:r>
            <a:endParaRPr lang="de-AT"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29</a:t>
            </a:fld>
            <a:br>
              <a:rPr lang="de-AT"/>
            </a:br>
            <a:r>
              <a:rPr lang="de-AT"/>
              <a:t> © ETC </a:t>
            </a:r>
            <a:fld id="{CC69AB7A-C4F2-4C29-9E9D-A4F474B1EA3D}" type="datetime6">
              <a:rPr lang="de-AT" smtClean="0"/>
              <a:pPr/>
              <a:t>Februar 21</a:t>
            </a:fld>
            <a:endParaRPr lang="de-AT" dirty="0"/>
          </a:p>
        </p:txBody>
      </p:sp>
      <p:pic>
        <p:nvPicPr>
          <p:cNvPr id="4098" name="Picture 2" descr="http://blogs.technet.com/cfs-file.ashx/__key/communityserver-blogs-components-weblogfiles/00-00-00-31-06-metablogapi/1856.image_5F00_376813CB.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7563" y="2238375"/>
            <a:ext cx="5476875" cy="3705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136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a:t>Inhalt SMEX2019-TR</a:t>
            </a:r>
          </a:p>
        </p:txBody>
      </p:sp>
      <p:sp>
        <p:nvSpPr>
          <p:cNvPr id="3" name="Text Placeholder 2"/>
          <p:cNvSpPr>
            <a:spLocks noGrp="1"/>
          </p:cNvSpPr>
          <p:nvPr>
            <p:ph idx="1"/>
          </p:nvPr>
        </p:nvSpPr>
        <p:spPr/>
        <p:txBody>
          <a:bodyPr>
            <a:normAutofit lnSpcReduction="10000"/>
          </a:bodyPr>
          <a:lstStyle/>
          <a:p>
            <a:r>
              <a:rPr lang="de-AT" noProof="0" dirty="0"/>
              <a:t>Logging in Exchange 2019</a:t>
            </a:r>
          </a:p>
          <a:p>
            <a:r>
              <a:rPr lang="de-AT" noProof="0" dirty="0"/>
              <a:t>Client Access</a:t>
            </a:r>
          </a:p>
          <a:p>
            <a:pPr lvl="1"/>
            <a:r>
              <a:rPr lang="de-AT" noProof="0" dirty="0"/>
              <a:t>Autodiscover</a:t>
            </a:r>
          </a:p>
          <a:p>
            <a:pPr lvl="1"/>
            <a:r>
              <a:rPr lang="de-AT" noProof="0" dirty="0"/>
              <a:t>Zertifikate</a:t>
            </a:r>
          </a:p>
          <a:p>
            <a:pPr lvl="1"/>
            <a:r>
              <a:rPr lang="de-AT" noProof="0" dirty="0"/>
              <a:t>Connectivity</a:t>
            </a:r>
          </a:p>
          <a:p>
            <a:pPr lvl="1"/>
            <a:r>
              <a:rPr lang="de-AT" noProof="0" dirty="0"/>
              <a:t>ActiveSync</a:t>
            </a:r>
          </a:p>
          <a:p>
            <a:r>
              <a:rPr lang="de-AT" noProof="0" dirty="0"/>
              <a:t>Transport</a:t>
            </a:r>
          </a:p>
          <a:p>
            <a:pPr lvl="1"/>
            <a:r>
              <a:rPr lang="de-AT" noProof="0" dirty="0"/>
              <a:t>Unzustellbare Nachrichten</a:t>
            </a:r>
          </a:p>
          <a:p>
            <a:pPr lvl="1"/>
            <a:r>
              <a:rPr lang="de-AT" noProof="0" dirty="0"/>
              <a:t>Queues</a:t>
            </a:r>
          </a:p>
          <a:p>
            <a:pPr lvl="1"/>
            <a:r>
              <a:rPr lang="de-AT" noProof="0" dirty="0"/>
              <a:t>Message Tracking</a:t>
            </a:r>
          </a:p>
          <a:p>
            <a:pPr lvl="1"/>
            <a:r>
              <a:rPr lang="de-AT" noProof="0" dirty="0"/>
              <a:t>Protocol Logging</a:t>
            </a:r>
          </a:p>
        </p:txBody>
      </p:sp>
      <p:sp>
        <p:nvSpPr>
          <p:cNvPr id="4" name="Foliennummernplatzhalter 3"/>
          <p:cNvSpPr>
            <a:spLocks noGrp="1"/>
          </p:cNvSpPr>
          <p:nvPr>
            <p:ph type="sldNum" sz="quarter" idx="12"/>
          </p:nvPr>
        </p:nvSpPr>
        <p:spPr/>
        <p:txBody>
          <a:bodyPr/>
          <a:lstStyle/>
          <a:p>
            <a:fld id="{13FD4393-7175-4792-98E0-59A7B5E9D5E7}" type="slidenum">
              <a:rPr lang="de-AT" smtClean="0"/>
              <a:pPr/>
              <a:t>3</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457620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a:t>VSS in Action</a:t>
            </a:r>
            <a:endParaRPr lang="de-AT"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30</a:t>
            </a:fld>
            <a:br>
              <a:rPr lang="de-AT"/>
            </a:br>
            <a:r>
              <a:rPr lang="de-AT"/>
              <a:t> © ETC </a:t>
            </a:r>
            <a:fld id="{CC69AB7A-C4F2-4C29-9E9D-A4F474B1EA3D}" type="datetime6">
              <a:rPr lang="de-AT" smtClean="0"/>
              <a:pPr/>
              <a:t>Februar 21</a:t>
            </a:fld>
            <a:endParaRPr lang="de-AT" dirty="0"/>
          </a:p>
        </p:txBody>
      </p:sp>
      <p:pic>
        <p:nvPicPr>
          <p:cNvPr id="3074" name="Picture 2" descr="http://blogs.technet.com/cfs-file.ashx/__key/communityserver-blogs-components-weblogfiles/00-00-00-31-06-metablogapi/8461.image_5F00_7176E0A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9388" y="1676400"/>
            <a:ext cx="6753225" cy="48006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88576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de-AT" dirty="0">
                <a:solidFill>
                  <a:srgbClr val="C00000"/>
                </a:solidFill>
              </a:rPr>
              <a:t>LAB2</a:t>
            </a:r>
            <a:endParaRPr lang="de-AT" dirty="0"/>
          </a:p>
        </p:txBody>
      </p:sp>
      <p:sp>
        <p:nvSpPr>
          <p:cNvPr id="2" name="Text Placeholder 1"/>
          <p:cNvSpPr>
            <a:spLocks noGrp="1"/>
          </p:cNvSpPr>
          <p:nvPr>
            <p:ph type="body" idx="1"/>
          </p:nvPr>
        </p:nvSpPr>
        <p:spPr/>
        <p:txBody>
          <a:bodyPr/>
          <a:lstStyle/>
          <a:p>
            <a:r>
              <a:rPr lang="de-AT" dirty="0">
                <a:solidFill>
                  <a:srgbClr val="C00000"/>
                </a:solidFill>
              </a:rPr>
              <a:t>Backup/Restore</a:t>
            </a:r>
          </a:p>
        </p:txBody>
      </p:sp>
      <p:sp>
        <p:nvSpPr>
          <p:cNvPr id="5" name="Slide Number Placeholder 4"/>
          <p:cNvSpPr>
            <a:spLocks noGrp="1"/>
          </p:cNvSpPr>
          <p:nvPr>
            <p:ph type="sldNum" sz="quarter" idx="12"/>
          </p:nvPr>
        </p:nvSpPr>
        <p:spPr/>
        <p:txBody>
          <a:bodyPr/>
          <a:lstStyle/>
          <a:p>
            <a:fld id="{13FD4393-7175-4792-98E0-59A7B5E9D5E7}" type="slidenum">
              <a:rPr lang="de-AT" smtClean="0"/>
              <a:pPr/>
              <a:t>31</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8745308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a:solidFill>
                  <a:srgbClr val="C00000"/>
                </a:solidFill>
              </a:rPr>
              <a:t>Logging</a:t>
            </a:r>
          </a:p>
        </p:txBody>
      </p:sp>
      <p:sp>
        <p:nvSpPr>
          <p:cNvPr id="4" name="Text Placeholder 3"/>
          <p:cNvSpPr>
            <a:spLocks noGrp="1"/>
          </p:cNvSpPr>
          <p:nvPr>
            <p:ph type="body" idx="1"/>
          </p:nvPr>
        </p:nvSpPr>
        <p:spPr/>
        <p:txBody>
          <a:bodyPr/>
          <a:lstStyle/>
          <a:p>
            <a:endParaRPr lang="de-AT"/>
          </a:p>
        </p:txBody>
      </p:sp>
    </p:spTree>
    <p:extLst>
      <p:ext uri="{BB962C8B-B14F-4D97-AF65-F5344CB8AC3E}">
        <p14:creationId xmlns:p14="http://schemas.microsoft.com/office/powerpoint/2010/main" val="17421411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err="1"/>
              <a:t>Logging</a:t>
            </a:r>
            <a:r>
              <a:rPr lang="de-AT" noProof="0" dirty="0"/>
              <a:t> in Exchange 2019</a:t>
            </a:r>
          </a:p>
        </p:txBody>
      </p:sp>
      <p:sp>
        <p:nvSpPr>
          <p:cNvPr id="3" name="Text Placeholder 2"/>
          <p:cNvSpPr>
            <a:spLocks noGrp="1"/>
          </p:cNvSpPr>
          <p:nvPr>
            <p:ph idx="1"/>
          </p:nvPr>
        </p:nvSpPr>
        <p:spPr/>
        <p:txBody>
          <a:bodyPr/>
          <a:lstStyle/>
          <a:p>
            <a:r>
              <a:rPr lang="de-AT" noProof="0"/>
              <a:t>Standardmäßig</a:t>
            </a:r>
          </a:p>
          <a:p>
            <a:pPr lvl="1"/>
            <a:r>
              <a:rPr lang="de-AT" noProof="0"/>
              <a:t>Event Logging</a:t>
            </a:r>
          </a:p>
          <a:p>
            <a:pPr lvl="1"/>
            <a:r>
              <a:rPr lang="de-AT" noProof="0"/>
              <a:t>Component Logfiles</a:t>
            </a:r>
          </a:p>
          <a:p>
            <a:pPr lvl="1"/>
            <a:r>
              <a:rPr lang="de-AT" noProof="0"/>
              <a:t>Tracing</a:t>
            </a:r>
          </a:p>
          <a:p>
            <a:pPr lvl="1"/>
            <a:r>
              <a:rPr lang="de-AT" noProof="0"/>
              <a:t>Performance Logging</a:t>
            </a:r>
          </a:p>
          <a:p>
            <a:pPr lvl="1"/>
            <a:r>
              <a:rPr lang="de-AT" noProof="0"/>
              <a:t>Index Tracing</a:t>
            </a:r>
          </a:p>
          <a:p>
            <a:pPr lvl="1"/>
            <a:endParaRPr lang="de-AT" noProof="0"/>
          </a:p>
          <a:p>
            <a:r>
              <a:rPr lang="de-AT" noProof="0"/>
              <a:t>Hoher Detailgrad bei allen Varianten!</a:t>
            </a:r>
          </a:p>
          <a:p>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33</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6101402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Event Logging</a:t>
            </a:r>
            <a:endParaRPr lang="de-AT" noProof="0" dirty="0"/>
          </a:p>
        </p:txBody>
      </p:sp>
      <p:sp>
        <p:nvSpPr>
          <p:cNvPr id="3" name="Text Placeholder 2"/>
          <p:cNvSpPr>
            <a:spLocks noGrp="1"/>
          </p:cNvSpPr>
          <p:nvPr>
            <p:ph idx="1"/>
          </p:nvPr>
        </p:nvSpPr>
        <p:spPr/>
        <p:txBody>
          <a:bodyPr/>
          <a:lstStyle/>
          <a:p>
            <a:r>
              <a:rPr lang="de-AT" noProof="0" dirty="0"/>
              <a:t>Standardmäßig „</a:t>
            </a:r>
            <a:r>
              <a:rPr lang="de-AT" noProof="0" dirty="0">
                <a:solidFill>
                  <a:srgbClr val="FF0000"/>
                </a:solidFill>
              </a:rPr>
              <a:t>Application</a:t>
            </a:r>
            <a:r>
              <a:rPr lang="de-AT" noProof="0" dirty="0"/>
              <a:t>“ Eventlog</a:t>
            </a:r>
          </a:p>
          <a:p>
            <a:r>
              <a:rPr lang="de-AT" noProof="0" dirty="0"/>
              <a:t>Eigener Crimson Channel „</a:t>
            </a:r>
            <a:r>
              <a:rPr lang="de-AT" noProof="0" dirty="0">
                <a:solidFill>
                  <a:srgbClr val="FF0000"/>
                </a:solidFill>
              </a:rPr>
              <a:t>Microsoft/Exchange</a:t>
            </a:r>
            <a:r>
              <a:rPr lang="de-AT" noProof="0" dirty="0"/>
              <a:t>“</a:t>
            </a:r>
          </a:p>
          <a:p>
            <a:pPr lvl="1"/>
            <a:r>
              <a:rPr lang="de-AT" noProof="0" dirty="0"/>
              <a:t>Logging für HA, Managed Availability, etc.</a:t>
            </a:r>
          </a:p>
          <a:p>
            <a:pPr lvl="1"/>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34</a:t>
            </a:fld>
            <a:br>
              <a:rPr lang="de-AT"/>
            </a:br>
            <a:r>
              <a:rPr lang="de-AT"/>
              <a:t> © ETC </a:t>
            </a:r>
            <a:fld id="{CC69AB7A-C4F2-4C29-9E9D-A4F474B1EA3D}" type="datetime6">
              <a:rPr lang="de-AT" smtClean="0"/>
              <a:pPr/>
              <a:t>Februar 21</a:t>
            </a:fld>
            <a:endParaRPr lang="de-AT" dirty="0"/>
          </a:p>
        </p:txBody>
      </p:sp>
      <p:pic>
        <p:nvPicPr>
          <p:cNvPr id="5" name="Picture 4"/>
          <p:cNvPicPr>
            <a:picLocks noChangeAspect="1"/>
          </p:cNvPicPr>
          <p:nvPr/>
        </p:nvPicPr>
        <p:blipFill>
          <a:blip r:embed="rId2"/>
          <a:stretch>
            <a:fillRect/>
          </a:stretch>
        </p:blipFill>
        <p:spPr>
          <a:xfrm>
            <a:off x="4520306" y="3228975"/>
            <a:ext cx="3151388" cy="3528184"/>
          </a:xfrm>
          <a:prstGeom prst="rect">
            <a:avLst/>
          </a:prstGeom>
        </p:spPr>
      </p:pic>
    </p:spTree>
    <p:extLst>
      <p:ext uri="{BB962C8B-B14F-4D97-AF65-F5344CB8AC3E}">
        <p14:creationId xmlns:p14="http://schemas.microsoft.com/office/powerpoint/2010/main" val="30269648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Diagnostic Logging</a:t>
            </a:r>
            <a:endParaRPr lang="de-AT" noProof="0" dirty="0"/>
          </a:p>
        </p:txBody>
      </p:sp>
      <p:sp>
        <p:nvSpPr>
          <p:cNvPr id="3" name="Text Placeholder 2"/>
          <p:cNvSpPr>
            <a:spLocks noGrp="1"/>
          </p:cNvSpPr>
          <p:nvPr>
            <p:ph idx="1"/>
          </p:nvPr>
        </p:nvSpPr>
        <p:spPr/>
        <p:txBody>
          <a:bodyPr/>
          <a:lstStyle/>
          <a:p>
            <a:r>
              <a:rPr lang="de-AT" noProof="0" dirty="0"/>
              <a:t>Eventlog Level für diverse Komponenten erhöhen</a:t>
            </a:r>
          </a:p>
          <a:p>
            <a:pPr lvl="1"/>
            <a:r>
              <a:rPr lang="de-AT" noProof="0" dirty="0"/>
              <a:t>Achtung! Sehr hoher Detailgrad!</a:t>
            </a:r>
          </a:p>
          <a:p>
            <a:pPr lvl="1"/>
            <a:r>
              <a:rPr lang="de-AT" noProof="0" dirty="0"/>
              <a:t>Aktivierung am Server dauert etwas…</a:t>
            </a:r>
          </a:p>
          <a:p>
            <a:r>
              <a:rPr lang="de-AT" noProof="0" dirty="0"/>
              <a:t>Loglevel abfrage mittels</a:t>
            </a:r>
          </a:p>
          <a:p>
            <a:pPr marL="0" indent="0">
              <a:buNone/>
            </a:pPr>
            <a:r>
              <a:rPr lang="de-AT" dirty="0"/>
              <a:t>	</a:t>
            </a:r>
            <a:r>
              <a:rPr lang="de-AT" noProof="0" dirty="0">
                <a:solidFill>
                  <a:schemeClr val="accent5"/>
                </a:solidFill>
                <a:latin typeface="Consolas" panose="020B0609020204030204" pitchFamily="49" charset="0"/>
                <a:cs typeface="Consolas" panose="020B0609020204030204" pitchFamily="49" charset="0"/>
              </a:rPr>
              <a:t>Get-EventLogLevel</a:t>
            </a:r>
          </a:p>
          <a:p>
            <a:endParaRPr lang="de-AT" noProof="0" dirty="0"/>
          </a:p>
          <a:p>
            <a:r>
              <a:rPr lang="de-AT" noProof="0" dirty="0"/>
              <a:t>Erhöhen des Log-Level mit</a:t>
            </a:r>
          </a:p>
          <a:p>
            <a:pPr marL="0" indent="0">
              <a:buNone/>
            </a:pPr>
            <a:r>
              <a:rPr lang="de-AT" dirty="0"/>
              <a:t>	</a:t>
            </a:r>
            <a:r>
              <a:rPr lang="de-AT" noProof="0" dirty="0">
                <a:solidFill>
                  <a:schemeClr val="accent5"/>
                </a:solidFill>
                <a:latin typeface="Consolas" panose="020B0609020204030204" pitchFamily="49" charset="0"/>
                <a:cs typeface="Consolas" panose="020B0609020204030204" pitchFamily="49" charset="0"/>
              </a:rPr>
              <a:t>Set-EventLogLevel –Identity „MSExchangeIS\High 	Availability“ –Level Expert</a:t>
            </a:r>
          </a:p>
        </p:txBody>
      </p:sp>
      <p:sp>
        <p:nvSpPr>
          <p:cNvPr id="4" name="Slide Number Placeholder 3"/>
          <p:cNvSpPr>
            <a:spLocks noGrp="1"/>
          </p:cNvSpPr>
          <p:nvPr>
            <p:ph type="sldNum" sz="quarter" idx="12"/>
          </p:nvPr>
        </p:nvSpPr>
        <p:spPr/>
        <p:txBody>
          <a:bodyPr/>
          <a:lstStyle/>
          <a:p>
            <a:fld id="{13FD4393-7175-4792-98E0-59A7B5E9D5E7}" type="slidenum">
              <a:rPr lang="de-AT" smtClean="0"/>
              <a:pPr/>
              <a:t>35</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6797389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Komponenten Logfiles</a:t>
            </a:r>
            <a:endParaRPr lang="de-AT" noProof="0" dirty="0"/>
          </a:p>
        </p:txBody>
      </p:sp>
      <p:sp>
        <p:nvSpPr>
          <p:cNvPr id="3" name="Text Placeholder 2"/>
          <p:cNvSpPr>
            <a:spLocks noGrp="1"/>
          </p:cNvSpPr>
          <p:nvPr>
            <p:ph idx="1"/>
          </p:nvPr>
        </p:nvSpPr>
        <p:spPr/>
        <p:txBody>
          <a:bodyPr/>
          <a:lstStyle/>
          <a:p>
            <a:r>
              <a:rPr lang="de-AT" noProof="0" dirty="0"/>
              <a:t>Zu finden in </a:t>
            </a:r>
            <a:r>
              <a:rPr lang="de-AT" noProof="0" dirty="0">
                <a:solidFill>
                  <a:srgbClr val="FF0000"/>
                </a:solidFill>
              </a:rPr>
              <a:t>$exinstall\Logging</a:t>
            </a:r>
          </a:p>
          <a:p>
            <a:endParaRPr lang="de-AT" noProof="0" dirty="0"/>
          </a:p>
          <a:p>
            <a:r>
              <a:rPr lang="de-AT" noProof="0" dirty="0"/>
              <a:t>Text-basierende Logfiles für Komponenten am Server</a:t>
            </a:r>
          </a:p>
          <a:p>
            <a:pPr lvl="1"/>
            <a:r>
              <a:rPr lang="de-AT" noProof="0" dirty="0"/>
              <a:t>RPC CA, HTTP Proxy, ECP, EWS, etc.</a:t>
            </a:r>
          </a:p>
          <a:p>
            <a:r>
              <a:rPr lang="de-AT" noProof="0" dirty="0"/>
              <a:t>Logfiles sowohl für Frontend als auch Backend Services</a:t>
            </a:r>
          </a:p>
          <a:p>
            <a:r>
              <a:rPr lang="de-AT" dirty="0"/>
              <a:t>Einige Komponenten sind nicht für Logging aktiviert</a:t>
            </a:r>
          </a:p>
          <a:p>
            <a:pPr lvl="1"/>
            <a:r>
              <a:rPr lang="de-AT" dirty="0"/>
              <a:t>Beispiel: OWA</a:t>
            </a:r>
          </a:p>
          <a:p>
            <a:endParaRPr lang="de-AT" noProof="0" dirty="0"/>
          </a:p>
          <a:p>
            <a:r>
              <a:rPr lang="de-AT" noProof="0" dirty="0"/>
              <a:t>Rollover Script zur Bereinigung einrichten…</a:t>
            </a:r>
          </a:p>
        </p:txBody>
      </p:sp>
      <p:sp>
        <p:nvSpPr>
          <p:cNvPr id="4" name="Slide Number Placeholder 3"/>
          <p:cNvSpPr>
            <a:spLocks noGrp="1"/>
          </p:cNvSpPr>
          <p:nvPr>
            <p:ph type="sldNum" sz="quarter" idx="12"/>
          </p:nvPr>
        </p:nvSpPr>
        <p:spPr/>
        <p:txBody>
          <a:bodyPr/>
          <a:lstStyle/>
          <a:p>
            <a:fld id="{13FD4393-7175-4792-98E0-59A7B5E9D5E7}" type="slidenum">
              <a:rPr lang="de-AT" smtClean="0"/>
              <a:pPr/>
              <a:t>36</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485532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Logfiles – Beispiel: ECP Request</a:t>
            </a:r>
            <a:endParaRPr lang="de-AT" noProof="0" dirty="0"/>
          </a:p>
        </p:txBody>
      </p:sp>
      <p:sp>
        <p:nvSpPr>
          <p:cNvPr id="3" name="Text Placeholder 2"/>
          <p:cNvSpPr>
            <a:spLocks noGrp="1"/>
          </p:cNvSpPr>
          <p:nvPr>
            <p:ph idx="1"/>
          </p:nvPr>
        </p:nvSpPr>
        <p:spPr/>
        <p:txBody>
          <a:bodyPr>
            <a:noAutofit/>
          </a:bodyPr>
          <a:lstStyle/>
          <a:p>
            <a:r>
              <a:rPr lang="de-AT" noProof="0" dirty="0"/>
              <a:t>CAS Logfile:  $exinstall\Logging\HttpProxy\Ecp\HttpProxy_2015011721-1.LOG</a:t>
            </a:r>
          </a:p>
          <a:p>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37</a:t>
            </a:fld>
            <a:br>
              <a:rPr lang="de-AT"/>
            </a:br>
            <a:r>
              <a:rPr lang="de-AT"/>
              <a:t> © ETC </a:t>
            </a:r>
            <a:fld id="{CC69AB7A-C4F2-4C29-9E9D-A4F474B1EA3D}" type="datetime6">
              <a:rPr lang="de-AT" smtClean="0"/>
              <a:pPr/>
              <a:t>Februar 21</a:t>
            </a:fld>
            <a:endParaRPr lang="de-AT" dirty="0"/>
          </a:p>
        </p:txBody>
      </p:sp>
      <p:sp>
        <p:nvSpPr>
          <p:cNvPr id="5" name="TextBox 4"/>
          <p:cNvSpPr txBox="1"/>
          <p:nvPr/>
        </p:nvSpPr>
        <p:spPr>
          <a:xfrm>
            <a:off x="8878389" y="2639825"/>
            <a:ext cx="2057400" cy="627864"/>
          </a:xfrm>
          <a:prstGeom prst="rect">
            <a:avLst/>
          </a:prstGeom>
          <a:noFill/>
        </p:spPr>
        <p:txBody>
          <a:bodyPr wrap="square" lIns="91440" tIns="91440" rIns="91440" bIns="91440" rtlCol="0">
            <a:spAutoFit/>
          </a:bodyPr>
          <a:lstStyle/>
          <a:p>
            <a:pPr>
              <a:lnSpc>
                <a:spcPct val="90000"/>
              </a:lnSpc>
              <a:spcBef>
                <a:spcPct val="20000"/>
              </a:spcBef>
              <a:buSzPct val="90000"/>
            </a:pPr>
            <a:r>
              <a:rPr lang="de-DE" sz="3200" dirty="0" err="1">
                <a:solidFill>
                  <a:srgbClr val="FF0000">
                    <a:alpha val="99000"/>
                  </a:srgbClr>
                </a:solidFill>
              </a:rPr>
              <a:t>Activity</a:t>
            </a:r>
            <a:r>
              <a:rPr lang="de-DE" sz="3200" dirty="0">
                <a:solidFill>
                  <a:srgbClr val="FF0000">
                    <a:alpha val="99000"/>
                  </a:srgbClr>
                </a:solidFill>
              </a:rPr>
              <a:t> ID</a:t>
            </a:r>
          </a:p>
        </p:txBody>
      </p:sp>
      <p:cxnSp>
        <p:nvCxnSpPr>
          <p:cNvPr id="7" name="Straight Arrow Connector 6"/>
          <p:cNvCxnSpPr/>
          <p:nvPr/>
        </p:nvCxnSpPr>
        <p:spPr>
          <a:xfrm flipH="1">
            <a:off x="6019800" y="2944625"/>
            <a:ext cx="2895600" cy="408175"/>
          </a:xfrm>
          <a:prstGeom prst="straightConnector1">
            <a:avLst/>
          </a:prstGeom>
          <a:ln w="190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278403" y="3306901"/>
            <a:ext cx="11635195" cy="3170099"/>
          </a:xfrm>
          <a:prstGeom prst="rect">
            <a:avLst/>
          </a:prstGeom>
          <a:noFill/>
        </p:spPr>
        <p:txBody>
          <a:bodyPr wrap="square" rtlCol="0">
            <a:spAutoFit/>
          </a:bodyPr>
          <a:lstStyle/>
          <a:p>
            <a:r>
              <a:rPr lang="de-AT" sz="2000" dirty="0"/>
              <a:t>2015-02-09T12:05:42.823Z,</a:t>
            </a:r>
            <a:r>
              <a:rPr lang="de-AT" sz="2000" dirty="0">
                <a:solidFill>
                  <a:srgbClr val="FF0000"/>
                </a:solidFill>
              </a:rPr>
              <a:t>1dfc8632-ad6e-4596-a7fd-45302137cda3</a:t>
            </a:r>
            <a:r>
              <a:rPr lang="de-AT" sz="2000" dirty="0"/>
              <a:t>,15,0,1044,21,,Ecp,</a:t>
            </a:r>
            <a:r>
              <a:rPr lang="de-AT" sz="2000" dirty="0">
                <a:solidFill>
                  <a:srgbClr val="FF0000"/>
                </a:solidFill>
              </a:rPr>
              <a:t>ex1</a:t>
            </a:r>
            <a:r>
              <a:rPr lang="de-AT" sz="2000" dirty="0">
                <a:solidFill>
                  <a:srgbClr val="429A16"/>
                </a:solidFill>
              </a:rPr>
              <a:t>,</a:t>
            </a:r>
          </a:p>
          <a:p>
            <a:r>
              <a:rPr lang="de-AT" sz="2000" dirty="0">
                <a:solidFill>
                  <a:srgbClr val="429A16"/>
                </a:solidFill>
              </a:rPr>
              <a:t>/ecp/Servers/ViewServerDetails.aspx</a:t>
            </a:r>
            <a:r>
              <a:rPr lang="de-AT" sz="2000" dirty="0"/>
              <a:t>,,FBA,true,STICKLER\Administrator,,</a:t>
            </a:r>
            <a:r>
              <a:rPr lang="de-AT" sz="2000" dirty="0">
                <a:solidFill>
                  <a:srgbClr val="FF0000"/>
                </a:solidFill>
              </a:rPr>
              <a:t>Sid~S-1-5-21-888895734-3884760044-1991215489-500</a:t>
            </a:r>
            <a:r>
              <a:rPr lang="de-AT" sz="2000" dirty="0"/>
              <a:t>,Mozilla/4.0 (compatible; MSIE 7.0;Windows NT 6.2; WOW64; Trident/6.0; .NET4.0E; .NET4.0C),fe80::15b9:7683:579f:6dd0%13,EX1,200,200,,GET,</a:t>
            </a:r>
            <a:r>
              <a:rPr lang="de-AT" sz="2000" dirty="0">
                <a:solidFill>
                  <a:srgbClr val="FF0000"/>
                </a:solidFill>
              </a:rPr>
              <a:t>Proxy,ex2.stickler.local</a:t>
            </a:r>
            <a:r>
              <a:rPr lang="de-AT" sz="2000" dirty="0"/>
              <a:t>, 15.00.1044.000,</a:t>
            </a:r>
          </a:p>
          <a:p>
            <a:r>
              <a:rPr lang="de-AT" sz="2000" dirty="0"/>
              <a:t>IntraForest,WindowsIdentity,Database~69bc3c63-3a51-4323-b996-24f0dab8b208~~2015-03-11T12:05:42,,,0,</a:t>
            </a:r>
          </a:p>
          <a:p>
            <a:r>
              <a:rPr lang="de-AT" sz="2000" dirty="0"/>
              <a:t>4422,1,,0,0,,0,,0,,0,0,,0,155,0,,,,152,1,0,0,0,1,155,0,153,2,3,3,155,,?isNarrow=t&amp;id=11764b77-f554-4466-bfb9-298996cc7806,,BeginRequest=2015-02-09T12:05:42.674Z;CorrelationID=&lt;empty&gt;;ProxyState-Run=None;</a:t>
            </a:r>
          </a:p>
          <a:p>
            <a:r>
              <a:rPr lang="de-AT" sz="2000" dirty="0"/>
              <a:t>FEAuth=BEVersion-1941996564;BeginGetResponse=2015-02-09T12:05:42.678Z;OnResponseReady=2015-02-09T12:05:42.823Z;EndGetResponse=2015-02-09T12:05:42.823Z;ProxyState-Complete=ProxyResponseData;</a:t>
            </a:r>
          </a:p>
          <a:p>
            <a:r>
              <a:rPr lang="de-AT" sz="2000" dirty="0"/>
              <a:t>EndRequest=2015-02-09T12:05:42.823Z;,</a:t>
            </a:r>
            <a:endParaRPr lang="de-AT" dirty="0"/>
          </a:p>
        </p:txBody>
      </p:sp>
    </p:spTree>
    <p:extLst>
      <p:ext uri="{BB962C8B-B14F-4D97-AF65-F5344CB8AC3E}">
        <p14:creationId xmlns:p14="http://schemas.microsoft.com/office/powerpoint/2010/main" val="25888027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Logfiles – Beispiel: ECP Request (2)</a:t>
            </a:r>
            <a:endParaRPr lang="de-AT" noProof="0" dirty="0"/>
          </a:p>
        </p:txBody>
      </p:sp>
      <p:sp>
        <p:nvSpPr>
          <p:cNvPr id="3" name="Text Placeholder 2"/>
          <p:cNvSpPr>
            <a:spLocks noGrp="1"/>
          </p:cNvSpPr>
          <p:nvPr>
            <p:ph idx="1"/>
          </p:nvPr>
        </p:nvSpPr>
        <p:spPr/>
        <p:txBody>
          <a:bodyPr/>
          <a:lstStyle/>
          <a:p>
            <a:r>
              <a:rPr lang="de-AT" noProof="0" dirty="0"/>
              <a:t>MBX Logfiles:</a:t>
            </a:r>
          </a:p>
          <a:p>
            <a:pPr marL="0" indent="0">
              <a:buNone/>
            </a:pPr>
            <a:r>
              <a:rPr lang="de-AT" noProof="0" dirty="0"/>
              <a:t>	$exinstall\Logging\</a:t>
            </a:r>
            <a:r>
              <a:rPr lang="de-AT" noProof="0" dirty="0">
                <a:solidFill>
                  <a:srgbClr val="FF0000"/>
                </a:solidFill>
              </a:rPr>
              <a:t>ECP\Activity</a:t>
            </a:r>
            <a:r>
              <a:rPr lang="de-AT" noProof="0" dirty="0"/>
              <a:t>\ECPActivity20150118-1.LOG</a:t>
            </a:r>
          </a:p>
          <a:p>
            <a:pPr marL="0" indent="0">
              <a:buNone/>
            </a:pPr>
            <a:r>
              <a:rPr lang="de-AT" noProof="0" dirty="0"/>
              <a:t>	$exinstall\Logging\</a:t>
            </a:r>
            <a:r>
              <a:rPr lang="de-AT" noProof="0" dirty="0">
                <a:solidFill>
                  <a:srgbClr val="FF0000"/>
                </a:solidFill>
              </a:rPr>
              <a:t>ECP\Server</a:t>
            </a:r>
            <a:r>
              <a:rPr lang="de-AT" noProof="0" dirty="0"/>
              <a:t>\ECPServer20150118-1.LOG</a:t>
            </a:r>
          </a:p>
          <a:p>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38</a:t>
            </a:fld>
            <a:br>
              <a:rPr lang="de-AT"/>
            </a:br>
            <a:r>
              <a:rPr lang="de-AT"/>
              <a:t> © ETC </a:t>
            </a:r>
            <a:fld id="{CC69AB7A-C4F2-4C29-9E9D-A4F474B1EA3D}" type="datetime6">
              <a:rPr lang="de-AT" smtClean="0"/>
              <a:pPr/>
              <a:t>Februar 21</a:t>
            </a:fld>
            <a:endParaRPr lang="de-AT" dirty="0"/>
          </a:p>
        </p:txBody>
      </p:sp>
      <p:sp>
        <p:nvSpPr>
          <p:cNvPr id="5" name="TextBox 4"/>
          <p:cNvSpPr txBox="1"/>
          <p:nvPr/>
        </p:nvSpPr>
        <p:spPr>
          <a:xfrm>
            <a:off x="4684579" y="5791200"/>
            <a:ext cx="3200400" cy="627864"/>
          </a:xfrm>
          <a:prstGeom prst="rect">
            <a:avLst/>
          </a:prstGeom>
          <a:noFill/>
        </p:spPr>
        <p:txBody>
          <a:bodyPr wrap="square" lIns="91440" tIns="91440" rIns="91440" bIns="91440" rtlCol="0">
            <a:spAutoFit/>
          </a:bodyPr>
          <a:lstStyle/>
          <a:p>
            <a:pPr>
              <a:lnSpc>
                <a:spcPct val="90000"/>
              </a:lnSpc>
              <a:spcBef>
                <a:spcPct val="20000"/>
              </a:spcBef>
              <a:buSzPct val="90000"/>
            </a:pPr>
            <a:r>
              <a:rPr lang="de-DE" sz="3200" dirty="0">
                <a:solidFill>
                  <a:srgbClr val="FF0000">
                    <a:alpha val="99000"/>
                  </a:srgbClr>
                </a:solidFill>
              </a:rPr>
              <a:t>Selbe </a:t>
            </a:r>
            <a:r>
              <a:rPr lang="de-DE" sz="3200" dirty="0" err="1">
                <a:solidFill>
                  <a:srgbClr val="FF0000">
                    <a:alpha val="99000"/>
                  </a:srgbClr>
                </a:solidFill>
              </a:rPr>
              <a:t>Activity</a:t>
            </a:r>
            <a:r>
              <a:rPr lang="de-DE" sz="3200" dirty="0">
                <a:solidFill>
                  <a:srgbClr val="FF0000">
                    <a:alpha val="99000"/>
                  </a:srgbClr>
                </a:solidFill>
              </a:rPr>
              <a:t> ID</a:t>
            </a:r>
          </a:p>
        </p:txBody>
      </p:sp>
      <p:cxnSp>
        <p:nvCxnSpPr>
          <p:cNvPr id="9" name="Straight Arrow Connector 8"/>
          <p:cNvCxnSpPr/>
          <p:nvPr/>
        </p:nvCxnSpPr>
        <p:spPr>
          <a:xfrm flipH="1" flipV="1">
            <a:off x="6172200" y="5257800"/>
            <a:ext cx="381000" cy="53340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838200" y="4010561"/>
            <a:ext cx="10515600" cy="1323439"/>
          </a:xfrm>
          <a:prstGeom prst="rect">
            <a:avLst/>
          </a:prstGeom>
          <a:noFill/>
        </p:spPr>
        <p:txBody>
          <a:bodyPr wrap="square" rtlCol="0">
            <a:spAutoFit/>
          </a:bodyPr>
          <a:lstStyle/>
          <a:p>
            <a:r>
              <a:rPr lang="de-AT" sz="2000" dirty="0"/>
              <a:t>2015-02-09T12:05:42.725Z,EX2,ECP.Request,S:TIME=44;</a:t>
            </a:r>
            <a:r>
              <a:rPr lang="de-AT" sz="2000" dirty="0">
                <a:solidFill>
                  <a:srgbClr val="FF0000"/>
                </a:solidFill>
              </a:rPr>
              <a:t>S:SID=18b70843-65d9-487b-89b7-04a98a66e3f8</a:t>
            </a:r>
            <a:r>
              <a:rPr lang="de-AT" sz="2000" dirty="0"/>
              <a:t>;'S:CMD=Get-ExchangeServer.Identity=''11764b77-f554-4466-bfb9-298996cc7806''';</a:t>
            </a:r>
          </a:p>
          <a:p>
            <a:r>
              <a:rPr lang="de-AT" sz="2000" dirty="0"/>
              <a:t>S:REQID=;</a:t>
            </a:r>
            <a:r>
              <a:rPr lang="de-AT" sz="2000" dirty="0">
                <a:solidFill>
                  <a:srgbClr val="429A16"/>
                </a:solidFill>
              </a:rPr>
              <a:t>S:URL=/ecp/Servers/ViewServerDetails.aspx</a:t>
            </a:r>
            <a:r>
              <a:rPr lang="de-AT" sz="2000" dirty="0"/>
              <a:t>?isNarrow=t&amp;id=11764b77-f554-4466-bfb9-298996cc7806;S:EX=;</a:t>
            </a:r>
            <a:r>
              <a:rPr lang="de-AT" sz="2000" dirty="0">
                <a:solidFill>
                  <a:srgbClr val="FF0000"/>
                </a:solidFill>
              </a:rPr>
              <a:t>S:ACTID=1dfc8632-ad6e-4596-a7fd-45302137cda3</a:t>
            </a:r>
            <a:r>
              <a:rPr lang="de-AT" sz="2000" dirty="0"/>
              <a:t>;S:RS=1;S:BLD=15.0.1044.25</a:t>
            </a:r>
          </a:p>
        </p:txBody>
      </p:sp>
    </p:spTree>
    <p:extLst>
      <p:ext uri="{BB962C8B-B14F-4D97-AF65-F5344CB8AC3E}">
        <p14:creationId xmlns:p14="http://schemas.microsoft.com/office/powerpoint/2010/main" val="16326983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de-DE" dirty="0"/>
              <a:t>Logfile Analyse Tools</a:t>
            </a:r>
          </a:p>
        </p:txBody>
      </p:sp>
      <p:sp>
        <p:nvSpPr>
          <p:cNvPr id="3" name="Text Placeholder 2"/>
          <p:cNvSpPr>
            <a:spLocks noGrp="1"/>
          </p:cNvSpPr>
          <p:nvPr>
            <p:ph idx="1"/>
          </p:nvPr>
        </p:nvSpPr>
        <p:spPr/>
        <p:txBody>
          <a:bodyPr/>
          <a:lstStyle/>
          <a:p>
            <a:r>
              <a:rPr lang="de-DE" dirty="0"/>
              <a:t>Frei verfügbare Tools von Microsoft</a:t>
            </a:r>
          </a:p>
          <a:p>
            <a:pPr lvl="1"/>
            <a:r>
              <a:rPr lang="de-DE" dirty="0"/>
              <a:t>Log Parser = CMDLine</a:t>
            </a:r>
          </a:p>
          <a:p>
            <a:pPr lvl="1"/>
            <a:r>
              <a:rPr lang="de-DE" dirty="0"/>
              <a:t>Log Parser Studio = GUI für Log Parser</a:t>
            </a:r>
          </a:p>
          <a:p>
            <a:pPr lvl="1"/>
            <a:r>
              <a:rPr lang="de-DE" dirty="0"/>
              <a:t>Komplexe Queries, Export, Import, etc.</a:t>
            </a:r>
          </a:p>
          <a:p>
            <a:pPr lvl="1"/>
            <a:r>
              <a:rPr lang="de-DE" dirty="0"/>
              <a:t>Library erlaubt Speichern von Queries</a:t>
            </a:r>
          </a:p>
          <a:p>
            <a:pPr lvl="2"/>
            <a:r>
              <a:rPr lang="de-DE" dirty="0"/>
              <a:t>Viele Exchange Queries werden mitgeliefert</a:t>
            </a:r>
          </a:p>
          <a:p>
            <a:r>
              <a:rPr lang="de-DE" dirty="0"/>
              <a:t>Nirsoft CSVView</a:t>
            </a:r>
          </a:p>
          <a:p>
            <a:pPr lvl="1"/>
            <a:r>
              <a:rPr lang="de-DE" dirty="0">
                <a:hlinkClick r:id="rId2"/>
              </a:rPr>
              <a:t>http://www.nirsoft.net/utils/csv_file_view.html</a:t>
            </a:r>
            <a:endParaRPr lang="de-DE" dirty="0"/>
          </a:p>
          <a:p>
            <a:r>
              <a:rPr lang="de-DE" dirty="0"/>
              <a:t>Notepad++</a:t>
            </a:r>
          </a:p>
          <a:p>
            <a:r>
              <a:rPr lang="de-DE" dirty="0"/>
              <a:t>Notepad2</a:t>
            </a:r>
          </a:p>
        </p:txBody>
      </p:sp>
      <p:sp>
        <p:nvSpPr>
          <p:cNvPr id="4" name="Slide Number Placeholder 3"/>
          <p:cNvSpPr>
            <a:spLocks noGrp="1"/>
          </p:cNvSpPr>
          <p:nvPr>
            <p:ph type="sldNum" sz="quarter" idx="12"/>
          </p:nvPr>
        </p:nvSpPr>
        <p:spPr/>
        <p:txBody>
          <a:bodyPr/>
          <a:lstStyle/>
          <a:p>
            <a:fld id="{13FD4393-7175-4792-98E0-59A7B5E9D5E7}" type="slidenum">
              <a:rPr lang="de-AT" smtClean="0"/>
              <a:pPr/>
              <a:t>39</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576631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a:t>Inhalt SMEX2019-TR</a:t>
            </a:r>
          </a:p>
        </p:txBody>
      </p:sp>
      <p:sp>
        <p:nvSpPr>
          <p:cNvPr id="3" name="Text Placeholder 2"/>
          <p:cNvSpPr>
            <a:spLocks noGrp="1"/>
          </p:cNvSpPr>
          <p:nvPr>
            <p:ph idx="1"/>
          </p:nvPr>
        </p:nvSpPr>
        <p:spPr/>
        <p:txBody>
          <a:bodyPr/>
          <a:lstStyle/>
          <a:p>
            <a:r>
              <a:rPr lang="de-AT" noProof="0"/>
              <a:t>Managed Availability</a:t>
            </a:r>
          </a:p>
          <a:p>
            <a:pPr lvl="1"/>
            <a:r>
              <a:rPr lang="de-AT" noProof="0"/>
              <a:t>Probes, Monitore &amp; Responder</a:t>
            </a:r>
          </a:p>
          <a:p>
            <a:pPr lvl="1"/>
            <a:r>
              <a:rPr lang="de-AT" noProof="0"/>
              <a:t>Fehleranalyse</a:t>
            </a:r>
          </a:p>
          <a:p>
            <a:pPr lvl="1"/>
            <a:r>
              <a:rPr lang="de-AT" noProof="0"/>
              <a:t>Anpassung</a:t>
            </a:r>
          </a:p>
          <a:p>
            <a:r>
              <a:rPr lang="de-AT" noProof="0"/>
              <a:t>Full Server Recovery</a:t>
            </a:r>
          </a:p>
          <a:p>
            <a:pPr lvl="1"/>
            <a:endParaRPr lang="de-AT" noProof="0" dirty="0"/>
          </a:p>
        </p:txBody>
      </p:sp>
      <p:sp>
        <p:nvSpPr>
          <p:cNvPr id="4" name="Foliennummernplatzhalter 3"/>
          <p:cNvSpPr>
            <a:spLocks noGrp="1"/>
          </p:cNvSpPr>
          <p:nvPr>
            <p:ph type="sldNum" sz="quarter" idx="12"/>
          </p:nvPr>
        </p:nvSpPr>
        <p:spPr/>
        <p:txBody>
          <a:bodyPr/>
          <a:lstStyle/>
          <a:p>
            <a:fld id="{13FD4393-7175-4792-98E0-59A7B5E9D5E7}" type="slidenum">
              <a:rPr lang="de-AT" smtClean="0"/>
              <a:pPr/>
              <a:t>4</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895909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Tracing</a:t>
            </a:r>
            <a:endParaRPr lang="de-AT" noProof="0" dirty="0"/>
          </a:p>
        </p:txBody>
      </p:sp>
      <p:sp>
        <p:nvSpPr>
          <p:cNvPr id="3" name="Text Placeholder 2"/>
          <p:cNvSpPr>
            <a:spLocks noGrp="1"/>
          </p:cNvSpPr>
          <p:nvPr>
            <p:ph idx="1"/>
          </p:nvPr>
        </p:nvSpPr>
        <p:spPr/>
        <p:txBody>
          <a:bodyPr/>
          <a:lstStyle/>
          <a:p>
            <a:r>
              <a:rPr lang="de-AT" noProof="0" dirty="0"/>
              <a:t>Standardmäßig aktiviert</a:t>
            </a:r>
          </a:p>
          <a:p>
            <a:pPr lvl="1"/>
            <a:r>
              <a:rPr lang="de-AT" noProof="0" dirty="0"/>
              <a:t>Genauester Log-Level den es gibt</a:t>
            </a:r>
          </a:p>
          <a:p>
            <a:pPr lvl="1"/>
            <a:r>
              <a:rPr lang="de-AT" noProof="0" dirty="0"/>
              <a:t>Tools zum lesen der Traces nicht öffentlich </a:t>
            </a:r>
            <a:r>
              <a:rPr lang="de-AT" noProof="0" dirty="0">
                <a:sym typeface="Wingdings" panose="05000000000000000000" pitchFamily="2" charset="2"/>
              </a:rPr>
              <a:t></a:t>
            </a:r>
            <a:endParaRPr lang="de-AT" noProof="0" dirty="0"/>
          </a:p>
          <a:p>
            <a:endParaRPr lang="de-AT" noProof="0" dirty="0"/>
          </a:p>
          <a:p>
            <a:r>
              <a:rPr lang="de-AT" noProof="0" dirty="0"/>
              <a:t>Tracing deaktiveren (Neustart erforderlich):</a:t>
            </a:r>
          </a:p>
          <a:p>
            <a:pPr marL="0" indent="0">
              <a:buNone/>
            </a:pPr>
            <a:r>
              <a:rPr lang="de-AT" dirty="0"/>
              <a:t>	</a:t>
            </a:r>
            <a:r>
              <a:rPr lang="de-AT" noProof="0" dirty="0">
                <a:solidFill>
                  <a:schemeClr val="accent5"/>
                </a:solidFill>
                <a:latin typeface="Consolas" panose="020B0609020204030204" pitchFamily="49" charset="0"/>
                <a:cs typeface="Consolas" panose="020B0609020204030204" pitchFamily="49" charset="0"/>
              </a:rPr>
              <a:t>Cd $exscripts</a:t>
            </a:r>
          </a:p>
          <a:p>
            <a:pPr marL="0" indent="0">
              <a:buNone/>
            </a:pPr>
            <a:r>
              <a:rPr lang="de-AT" dirty="0">
                <a:solidFill>
                  <a:schemeClr val="accent5"/>
                </a:solidFill>
                <a:latin typeface="Consolas" panose="020B0609020204030204" pitchFamily="49" charset="0"/>
                <a:cs typeface="Consolas" panose="020B0609020204030204" pitchFamily="49" charset="0"/>
              </a:rPr>
              <a:t>	</a:t>
            </a:r>
            <a:r>
              <a:rPr lang="de-AT" noProof="0" dirty="0">
                <a:solidFill>
                  <a:schemeClr val="accent5"/>
                </a:solidFill>
                <a:latin typeface="Consolas" panose="020B0609020204030204" pitchFamily="49" charset="0"/>
                <a:cs typeface="Consolas" panose="020B0609020204030204" pitchFamily="49" charset="0"/>
              </a:rPr>
              <a:t>.\Disable-InMemoryTracing.ps1</a:t>
            </a:r>
          </a:p>
        </p:txBody>
      </p:sp>
      <p:sp>
        <p:nvSpPr>
          <p:cNvPr id="4" name="Slide Number Placeholder 3"/>
          <p:cNvSpPr>
            <a:spLocks noGrp="1"/>
          </p:cNvSpPr>
          <p:nvPr>
            <p:ph type="sldNum" sz="quarter" idx="12"/>
          </p:nvPr>
        </p:nvSpPr>
        <p:spPr/>
        <p:txBody>
          <a:bodyPr/>
          <a:lstStyle/>
          <a:p>
            <a:fld id="{13FD4393-7175-4792-98E0-59A7B5E9D5E7}" type="slidenum">
              <a:rPr lang="de-AT" smtClean="0"/>
              <a:pPr/>
              <a:t>40</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9739684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a:t>Index Tracing</a:t>
            </a:r>
          </a:p>
        </p:txBody>
      </p:sp>
      <p:sp>
        <p:nvSpPr>
          <p:cNvPr id="3" name="Content Placeholder 2"/>
          <p:cNvSpPr>
            <a:spLocks noGrp="1"/>
          </p:cNvSpPr>
          <p:nvPr>
            <p:ph idx="1"/>
          </p:nvPr>
        </p:nvSpPr>
        <p:spPr/>
        <p:txBody>
          <a:bodyPr/>
          <a:lstStyle/>
          <a:p>
            <a:r>
              <a:rPr lang="de-AT" dirty="0"/>
              <a:t>Konfiguration von Anzahl und Größe der Index Traces in der Registry:</a:t>
            </a:r>
          </a:p>
          <a:p>
            <a:endParaRPr lang="de-AT" dirty="0"/>
          </a:p>
          <a:p>
            <a:pPr marL="0" indent="0">
              <a:buNone/>
            </a:pPr>
            <a:r>
              <a:rPr lang="de-AT" dirty="0"/>
              <a:t>	</a:t>
            </a:r>
            <a:r>
              <a:rPr lang="de-AT" dirty="0">
                <a:solidFill>
                  <a:srgbClr val="FF0000"/>
                </a:solidFill>
              </a:rPr>
              <a:t>HKEY_LOCAL_MACHINE\SOFTWARE\Microsoft\Office 	Server\16.0\Search\Diagnostics\Tracing</a:t>
            </a:r>
          </a:p>
          <a:p>
            <a:pPr marL="0" indent="0">
              <a:buNone/>
            </a:pPr>
            <a:endParaRPr lang="de-AT" dirty="0"/>
          </a:p>
          <a:p>
            <a:pPr marL="0" indent="0">
              <a:buNone/>
            </a:pPr>
            <a:r>
              <a:rPr lang="de-AT" dirty="0"/>
              <a:t>	MaxTraceFileCount (REG_DWORD)</a:t>
            </a:r>
          </a:p>
          <a:p>
            <a:pPr marL="0" indent="0">
              <a:buNone/>
            </a:pPr>
            <a:r>
              <a:rPr lang="de-AT" dirty="0"/>
              <a:t>	MaxTraceFileSize (REG_DWORD)</a:t>
            </a:r>
          </a:p>
        </p:txBody>
      </p:sp>
    </p:spTree>
    <p:extLst>
      <p:ext uri="{BB962C8B-B14F-4D97-AF65-F5344CB8AC3E}">
        <p14:creationId xmlns:p14="http://schemas.microsoft.com/office/powerpoint/2010/main" val="35993509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Performance Monitoring</a:t>
            </a:r>
            <a:endParaRPr lang="de-AT" noProof="0" dirty="0"/>
          </a:p>
        </p:txBody>
      </p:sp>
      <p:sp>
        <p:nvSpPr>
          <p:cNvPr id="3" name="Text Placeholder 2"/>
          <p:cNvSpPr>
            <a:spLocks noGrp="1"/>
          </p:cNvSpPr>
          <p:nvPr>
            <p:ph idx="1"/>
          </p:nvPr>
        </p:nvSpPr>
        <p:spPr/>
        <p:txBody>
          <a:bodyPr>
            <a:noAutofit/>
          </a:bodyPr>
          <a:lstStyle/>
          <a:p>
            <a:r>
              <a:rPr lang="de-AT" noProof="0" dirty="0"/>
              <a:t>Standardmäßig ist eine Baseline aktiv</a:t>
            </a:r>
          </a:p>
          <a:p>
            <a:r>
              <a:rPr lang="de-AT" noProof="0" dirty="0"/>
              <a:t>Gestartet von „</a:t>
            </a:r>
            <a:r>
              <a:rPr lang="de-AT" noProof="0" dirty="0">
                <a:solidFill>
                  <a:srgbClr val="FF0000"/>
                </a:solidFill>
              </a:rPr>
              <a:t>Microsoft Exchange Diagnostics</a:t>
            </a:r>
            <a:r>
              <a:rPr lang="de-AT" noProof="0" dirty="0"/>
              <a:t>“ Service</a:t>
            </a:r>
          </a:p>
          <a:p>
            <a:pPr lvl="1"/>
            <a:r>
              <a:rPr lang="de-AT" noProof="0" dirty="0"/>
              <a:t>Gespeichert unter </a:t>
            </a:r>
            <a:r>
              <a:rPr lang="de-AT" noProof="0" dirty="0">
                <a:solidFill>
                  <a:srgbClr val="FF0000"/>
                </a:solidFill>
              </a:rPr>
              <a:t>$exinstall\Logging\Diagnostics\DailyPerformanceLogs</a:t>
            </a:r>
          </a:p>
          <a:p>
            <a:r>
              <a:rPr lang="de-AT" noProof="0" dirty="0"/>
              <a:t>Anpassung des verwendeten Speicherplatzes</a:t>
            </a:r>
          </a:p>
          <a:p>
            <a:pPr lvl="1"/>
            <a:r>
              <a:rPr lang="de-AT" noProof="0" dirty="0"/>
              <a:t>Edit the </a:t>
            </a:r>
            <a:r>
              <a:rPr lang="de-AT" noProof="0" dirty="0">
                <a:solidFill>
                  <a:srgbClr val="FF0000"/>
                </a:solidFill>
              </a:rPr>
              <a:t>Microsoft.Exchange.Diagnostics.Service.exe.config </a:t>
            </a:r>
            <a:r>
              <a:rPr lang="de-AT" noProof="0" dirty="0"/>
              <a:t>file in the </a:t>
            </a:r>
            <a:r>
              <a:rPr lang="de-AT" noProof="0" dirty="0">
                <a:solidFill>
                  <a:srgbClr val="FF0000"/>
                </a:solidFill>
              </a:rPr>
              <a:t>$exinstall\bin </a:t>
            </a:r>
            <a:r>
              <a:rPr lang="de-AT" noProof="0" dirty="0"/>
              <a:t>folder</a:t>
            </a:r>
          </a:p>
          <a:p>
            <a:pPr lvl="1"/>
            <a:r>
              <a:rPr lang="de-AT" noProof="0" dirty="0"/>
              <a:t>Add the following line in the appSettings area:</a:t>
            </a:r>
          </a:p>
          <a:p>
            <a:pPr marL="457200" lvl="1" indent="0">
              <a:buNone/>
            </a:pPr>
            <a:r>
              <a:rPr lang="de-AT" noProof="0" dirty="0"/>
              <a:t>&lt;add key="MaxDailyPerformancelogDirectorySize" value="1024"/&gt;</a:t>
            </a:r>
          </a:p>
          <a:p>
            <a:pPr lvl="1"/>
            <a:r>
              <a:rPr lang="de-AT" noProof="0" dirty="0"/>
              <a:t>The value is the maximum space consumed for daily performance logs, in megabytes</a:t>
            </a:r>
            <a:endParaRPr lang="de-AT" dirty="0"/>
          </a:p>
          <a:p>
            <a:pPr lvl="1"/>
            <a:r>
              <a:rPr lang="de-AT" noProof="0" dirty="0"/>
              <a:t>Restart the MSExchangeDiagnostics service for the change to take effect</a:t>
            </a:r>
          </a:p>
          <a:p>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42</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0337605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a:t>Exchange 2019 Variant-</a:t>
            </a:r>
            <a:r>
              <a:rPr lang="de-AT" dirty="0" err="1"/>
              <a:t>Config</a:t>
            </a:r>
            <a:endParaRPr lang="de-AT" dirty="0"/>
          </a:p>
        </p:txBody>
      </p:sp>
      <p:sp>
        <p:nvSpPr>
          <p:cNvPr id="3" name="Text Placeholder 2"/>
          <p:cNvSpPr>
            <a:spLocks noGrp="1"/>
          </p:cNvSpPr>
          <p:nvPr>
            <p:ph idx="1"/>
          </p:nvPr>
        </p:nvSpPr>
        <p:spPr/>
        <p:txBody>
          <a:bodyPr/>
          <a:lstStyle/>
          <a:p>
            <a:r>
              <a:rPr lang="de-AT" dirty="0"/>
              <a:t>Exchange 2019 ignoriert zusätzliche Einstellungen in WEB.CONFIG</a:t>
            </a:r>
          </a:p>
          <a:p>
            <a:r>
              <a:rPr lang="de-AT" dirty="0"/>
              <a:t>Benötigte zusätzliche Einstellungen werden nun im AD gespeichert</a:t>
            </a:r>
          </a:p>
          <a:p>
            <a:pPr lvl="1"/>
            <a:r>
              <a:rPr lang="de-AT" dirty="0"/>
              <a:t>„Überlebt“ einen CU-Upgrade </a:t>
            </a:r>
            <a:r>
              <a:rPr lang="de-AT" dirty="0">
                <a:sym typeface="Wingdings" panose="05000000000000000000" pitchFamily="2" charset="2"/>
              </a:rPr>
              <a:t></a:t>
            </a:r>
          </a:p>
          <a:p>
            <a:pPr lvl="1"/>
            <a:r>
              <a:rPr lang="de-AT" dirty="0">
                <a:sym typeface="Wingdings" panose="05000000000000000000" pitchFamily="2" charset="2"/>
              </a:rPr>
              <a:t>Wird mittles Shell eingerichtet:</a:t>
            </a:r>
          </a:p>
          <a:p>
            <a:pPr marL="457200" lvl="1" indent="0">
              <a:buNone/>
            </a:pPr>
            <a:r>
              <a:rPr lang="de-AT" dirty="0">
                <a:sym typeface="Wingdings" panose="05000000000000000000" pitchFamily="2" charset="2"/>
              </a:rPr>
              <a:t>	</a:t>
            </a:r>
            <a:r>
              <a:rPr lang="de-AT" dirty="0">
                <a:solidFill>
                  <a:schemeClr val="accent5"/>
                </a:solidFill>
                <a:latin typeface="Consolas" panose="020B0609020204030204" pitchFamily="49" charset="0"/>
                <a:cs typeface="Consolas" panose="020B0609020204030204" pitchFamily="49" charset="0"/>
                <a:sym typeface="Wingdings" panose="05000000000000000000" pitchFamily="2" charset="2"/>
              </a:rPr>
              <a:t>New-SettingOverride</a:t>
            </a:r>
            <a:endParaRPr lang="de-AT" dirty="0">
              <a:solidFill>
                <a:schemeClr val="accent5"/>
              </a:solidFill>
              <a:latin typeface="Consolas" panose="020B0609020204030204" pitchFamily="49" charset="0"/>
              <a:cs typeface="Consolas" panose="020B0609020204030204" pitchFamily="49" charset="0"/>
            </a:endParaRPr>
          </a:p>
          <a:p>
            <a:pPr lvl="1"/>
            <a:endParaRPr lang="de-AT" dirty="0"/>
          </a:p>
          <a:p>
            <a:endParaRPr lang="de-AT" dirty="0"/>
          </a:p>
          <a:p>
            <a:endParaRPr lang="de-AT"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43</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5125932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AT" dirty="0"/>
              <a:t>Variant Beispiel: OWA Logging aktivieren</a:t>
            </a:r>
          </a:p>
        </p:txBody>
      </p:sp>
      <p:sp>
        <p:nvSpPr>
          <p:cNvPr id="3" name="Text Placeholder 2"/>
          <p:cNvSpPr>
            <a:spLocks noGrp="1"/>
          </p:cNvSpPr>
          <p:nvPr>
            <p:ph idx="1"/>
          </p:nvPr>
        </p:nvSpPr>
        <p:spPr/>
        <p:txBody>
          <a:bodyPr/>
          <a:lstStyle/>
          <a:p>
            <a:r>
              <a:rPr lang="de-AT" dirty="0"/>
              <a:t>Erfordert Änderung an der Web.config -&gt; New-SettingOverride</a:t>
            </a:r>
          </a:p>
          <a:p>
            <a:pPr marL="0" indent="0">
              <a:buNone/>
            </a:pPr>
            <a:r>
              <a:rPr lang="de-AT" dirty="0"/>
              <a:t>	</a:t>
            </a:r>
            <a:r>
              <a:rPr lang="de-AT" dirty="0">
                <a:solidFill>
                  <a:schemeClr val="accent5"/>
                </a:solidFill>
                <a:latin typeface="Consolas" panose="020B0609020204030204" pitchFamily="49" charset="0"/>
                <a:cs typeface="Consolas" panose="020B0609020204030204" pitchFamily="49" charset="0"/>
              </a:rPr>
              <a:t>New-SettingOverride –Name „OWALoggingEnabled“</a:t>
            </a:r>
            <a:br>
              <a:rPr lang="de-AT" dirty="0">
                <a:solidFill>
                  <a:schemeClr val="accent5"/>
                </a:solidFill>
                <a:latin typeface="Consolas" panose="020B0609020204030204" pitchFamily="49" charset="0"/>
                <a:cs typeface="Consolas" panose="020B0609020204030204" pitchFamily="49" charset="0"/>
              </a:rPr>
            </a:br>
            <a:r>
              <a:rPr lang="de-AT" dirty="0">
                <a:solidFill>
                  <a:schemeClr val="accent5"/>
                </a:solidFill>
                <a:latin typeface="Consolas" panose="020B0609020204030204" pitchFamily="49" charset="0"/>
                <a:cs typeface="Consolas" panose="020B0609020204030204" pitchFamily="49" charset="0"/>
              </a:rPr>
              <a:t>	–Component OwaServer -Section LoggingSettings</a:t>
            </a:r>
            <a:br>
              <a:rPr lang="de-AT" dirty="0">
                <a:solidFill>
                  <a:schemeClr val="accent5"/>
                </a:solidFill>
                <a:latin typeface="Consolas" panose="020B0609020204030204" pitchFamily="49" charset="0"/>
                <a:cs typeface="Consolas" panose="020B0609020204030204" pitchFamily="49" charset="0"/>
              </a:rPr>
            </a:br>
            <a:r>
              <a:rPr lang="de-AT" dirty="0">
                <a:solidFill>
                  <a:schemeClr val="accent5"/>
                </a:solidFill>
                <a:latin typeface="Consolas" panose="020B0609020204030204" pitchFamily="49" charset="0"/>
                <a:cs typeface="Consolas" panose="020B0609020204030204" pitchFamily="49" charset="0"/>
              </a:rPr>
              <a:t>	-Parameters @(‚OWAIsLoggingEnabled=true‘)</a:t>
            </a:r>
            <a:br>
              <a:rPr lang="de-AT" dirty="0">
                <a:solidFill>
                  <a:schemeClr val="accent5"/>
                </a:solidFill>
                <a:latin typeface="Consolas" panose="020B0609020204030204" pitchFamily="49" charset="0"/>
                <a:cs typeface="Consolas" panose="020B0609020204030204" pitchFamily="49" charset="0"/>
              </a:rPr>
            </a:br>
            <a:r>
              <a:rPr lang="de-AT" dirty="0">
                <a:solidFill>
                  <a:schemeClr val="accent5"/>
                </a:solidFill>
                <a:latin typeface="Consolas" panose="020B0609020204030204" pitchFamily="49" charset="0"/>
                <a:cs typeface="Consolas" panose="020B0609020204030204" pitchFamily="49" charset="0"/>
              </a:rPr>
              <a:t>	-Reason OWATroubleShooting</a:t>
            </a:r>
          </a:p>
          <a:p>
            <a:r>
              <a:rPr lang="de-AT" dirty="0"/>
              <a:t>Aktualisierung der Konfiguration</a:t>
            </a:r>
          </a:p>
          <a:p>
            <a:pPr marL="457200" lvl="1" indent="0">
              <a:buNone/>
            </a:pPr>
            <a:r>
              <a:rPr lang="de-AT" sz="2800" dirty="0">
                <a:solidFill>
                  <a:schemeClr val="accent5"/>
                </a:solidFill>
                <a:latin typeface="Consolas" panose="020B0609020204030204" pitchFamily="49" charset="0"/>
                <a:cs typeface="Consolas" panose="020B0609020204030204" pitchFamily="49" charset="0"/>
              </a:rPr>
              <a:t>	Get-ExchangeDiagnosticInfo -Process 	Microsoft.Exchange.Directory.TopologyService</a:t>
            </a:r>
          </a:p>
          <a:p>
            <a:pPr marL="457200" lvl="1" indent="0">
              <a:buNone/>
            </a:pPr>
            <a:r>
              <a:rPr lang="de-AT" sz="2800" dirty="0">
                <a:solidFill>
                  <a:schemeClr val="accent5"/>
                </a:solidFill>
                <a:latin typeface="Consolas" panose="020B0609020204030204" pitchFamily="49" charset="0"/>
                <a:cs typeface="Consolas" panose="020B0609020204030204" pitchFamily="49" charset="0"/>
              </a:rPr>
              <a:t>	-Component VariantConfiguration -Argument 	Refresh</a:t>
            </a:r>
          </a:p>
          <a:p>
            <a:pPr lvl="1"/>
            <a:endParaRPr lang="de-AT" dirty="0">
              <a:solidFill>
                <a:schemeClr val="accent5"/>
              </a:solidFill>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13FD4393-7175-4792-98E0-59A7B5E9D5E7}" type="slidenum">
              <a:rPr lang="de-AT" smtClean="0"/>
              <a:pPr/>
              <a:t>44</a:t>
            </a:fld>
            <a:br>
              <a:rPr lang="de-AT"/>
            </a:br>
            <a:r>
              <a:rPr lang="de-AT"/>
              <a:t> © ETC </a:t>
            </a:r>
            <a:fld id="{CC69AB7A-C4F2-4C29-9E9D-A4F474B1EA3D}" type="datetime6">
              <a:rPr lang="de-AT" smtClean="0"/>
              <a:pPr/>
              <a:t>Februar 21</a:t>
            </a:fld>
            <a:endParaRPr lang="de-AT" dirty="0"/>
          </a:p>
        </p:txBody>
      </p:sp>
      <p:sp>
        <p:nvSpPr>
          <p:cNvPr id="5" name="TextBox 4"/>
          <p:cNvSpPr txBox="1"/>
          <p:nvPr/>
        </p:nvSpPr>
        <p:spPr>
          <a:xfrm>
            <a:off x="8039100" y="3585795"/>
            <a:ext cx="3886200" cy="830997"/>
          </a:xfrm>
          <a:prstGeom prst="rect">
            <a:avLst/>
          </a:prstGeom>
          <a:noFill/>
        </p:spPr>
        <p:txBody>
          <a:bodyPr wrap="square" rtlCol="0">
            <a:spAutoFit/>
          </a:bodyPr>
          <a:lstStyle/>
          <a:p>
            <a:r>
              <a:rPr lang="de-AT" sz="4800" dirty="0">
                <a:solidFill>
                  <a:srgbClr val="FF0000"/>
                </a:solidFill>
              </a:rPr>
              <a:t>Case Sensitive!</a:t>
            </a:r>
            <a:endParaRPr lang="de-AT" dirty="0">
              <a:solidFill>
                <a:srgbClr val="FF0000"/>
              </a:solidFill>
            </a:endParaRPr>
          </a:p>
        </p:txBody>
      </p:sp>
    </p:spTree>
    <p:extLst>
      <p:ext uri="{BB962C8B-B14F-4D97-AF65-F5344CB8AC3E}">
        <p14:creationId xmlns:p14="http://schemas.microsoft.com/office/powerpoint/2010/main" val="4927941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a:solidFill>
                  <a:srgbClr val="C00000"/>
                </a:solidFill>
              </a:rPr>
              <a:t>Client Access</a:t>
            </a:r>
          </a:p>
        </p:txBody>
      </p:sp>
      <p:sp>
        <p:nvSpPr>
          <p:cNvPr id="4" name="Text Placeholder 3"/>
          <p:cNvSpPr>
            <a:spLocks noGrp="1"/>
          </p:cNvSpPr>
          <p:nvPr>
            <p:ph type="body" idx="1"/>
          </p:nvPr>
        </p:nvSpPr>
        <p:spPr/>
        <p:txBody>
          <a:bodyPr/>
          <a:lstStyle/>
          <a:p>
            <a:endParaRPr lang="de-AT"/>
          </a:p>
        </p:txBody>
      </p:sp>
    </p:spTree>
    <p:extLst>
      <p:ext uri="{BB962C8B-B14F-4D97-AF65-F5344CB8AC3E}">
        <p14:creationId xmlns:p14="http://schemas.microsoft.com/office/powerpoint/2010/main" val="40078284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solidFill>
                  <a:srgbClr val="C00000"/>
                </a:solidFill>
              </a:rPr>
              <a:t>Client Access</a:t>
            </a:r>
            <a:br>
              <a:rPr lang="de-DE" dirty="0">
                <a:solidFill>
                  <a:srgbClr val="C00000"/>
                </a:solidFill>
              </a:rPr>
            </a:br>
            <a:r>
              <a:rPr lang="de-DE" dirty="0">
                <a:solidFill>
                  <a:srgbClr val="C00000"/>
                </a:solidFill>
              </a:rPr>
              <a:t>Zertifikate</a:t>
            </a:r>
          </a:p>
        </p:txBody>
      </p:sp>
      <p:sp>
        <p:nvSpPr>
          <p:cNvPr id="4" name="Text Placeholder 3"/>
          <p:cNvSpPr>
            <a:spLocks noGrp="1"/>
          </p:cNvSpPr>
          <p:nvPr>
            <p:ph type="body" idx="1"/>
          </p:nvPr>
        </p:nvSpPr>
        <p:spPr/>
        <p:txBody>
          <a:bodyPr/>
          <a:lstStyle/>
          <a:p>
            <a:endParaRPr lang="de-AT"/>
          </a:p>
        </p:txBody>
      </p:sp>
    </p:spTree>
    <p:extLst>
      <p:ext uri="{BB962C8B-B14F-4D97-AF65-F5344CB8AC3E}">
        <p14:creationId xmlns:p14="http://schemas.microsoft.com/office/powerpoint/2010/main" val="21800329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AT" noProof="0"/>
              <a:t>Wofür verwendet Exchange Zertifikate?</a:t>
            </a:r>
            <a:endParaRPr lang="de-AT" noProof="0" dirty="0"/>
          </a:p>
        </p:txBody>
      </p:sp>
      <p:sp>
        <p:nvSpPr>
          <p:cNvPr id="7" name="Text Placeholder 6"/>
          <p:cNvSpPr>
            <a:spLocks noGrp="1"/>
          </p:cNvSpPr>
          <p:nvPr>
            <p:ph idx="1"/>
          </p:nvPr>
        </p:nvSpPr>
        <p:spPr/>
        <p:txBody>
          <a:bodyPr/>
          <a:lstStyle/>
          <a:p>
            <a:r>
              <a:rPr lang="de-AT" noProof="0"/>
              <a:t>Seit Exchange 2007 gibt es ausschließlilch verschlüsselte Kommunikation von und zu Exchange Servern</a:t>
            </a:r>
          </a:p>
          <a:p>
            <a:pPr lvl="1"/>
            <a:r>
              <a:rPr lang="de-AT" noProof="0"/>
              <a:t>MAPI benutzt RPC Verschlüsselung</a:t>
            </a:r>
          </a:p>
          <a:p>
            <a:pPr lvl="1"/>
            <a:r>
              <a:rPr lang="de-AT" noProof="0"/>
              <a:t>Internet Protokolle (HTTP, POP, IMAP, SMTP, SIP) benutzen Zertifikate</a:t>
            </a:r>
          </a:p>
          <a:p>
            <a:r>
              <a:rPr lang="de-AT" noProof="0"/>
              <a:t>Außerdem: Federation Services</a:t>
            </a:r>
          </a:p>
          <a:p>
            <a:endParaRPr lang="de-AT" noProof="0" dirty="0"/>
          </a:p>
        </p:txBody>
      </p:sp>
      <p:sp>
        <p:nvSpPr>
          <p:cNvPr id="5" name="Slide Number Placeholder 4"/>
          <p:cNvSpPr>
            <a:spLocks noGrp="1"/>
          </p:cNvSpPr>
          <p:nvPr>
            <p:ph type="sldNum" sz="quarter" idx="12"/>
          </p:nvPr>
        </p:nvSpPr>
        <p:spPr/>
        <p:txBody>
          <a:bodyPr/>
          <a:lstStyle/>
          <a:p>
            <a:fld id="{13FD4393-7175-4792-98E0-59A7B5E9D5E7}" type="slidenum">
              <a:rPr lang="de-AT" smtClean="0"/>
              <a:pPr/>
              <a:t>47</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140577160"/>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a:t>Zertifikate in Exchange 2019</a:t>
            </a:r>
          </a:p>
        </p:txBody>
      </p:sp>
      <p:sp>
        <p:nvSpPr>
          <p:cNvPr id="3" name="Text Placeholder 2"/>
          <p:cNvSpPr>
            <a:spLocks noGrp="1"/>
          </p:cNvSpPr>
          <p:nvPr>
            <p:ph idx="1"/>
          </p:nvPr>
        </p:nvSpPr>
        <p:spPr/>
        <p:txBody>
          <a:bodyPr/>
          <a:lstStyle/>
          <a:p>
            <a:r>
              <a:rPr lang="de-AT" noProof="0" dirty="0"/>
              <a:t>Bei Exchange Server 2019 muss auf allen Servern das gleiche Zertifikat installiert sein</a:t>
            </a:r>
          </a:p>
          <a:p>
            <a:pPr lvl="1"/>
            <a:r>
              <a:rPr lang="de-AT" noProof="0" dirty="0"/>
              <a:t>Wird für Cookie Ver- und Entschlüsselung benötigt</a:t>
            </a:r>
          </a:p>
          <a:p>
            <a:r>
              <a:rPr lang="de-AT" noProof="0" dirty="0"/>
              <a:t>Admins tauschen Zertifikat am CAS Server</a:t>
            </a:r>
          </a:p>
          <a:p>
            <a:r>
              <a:rPr lang="de-AT" noProof="0" dirty="0"/>
              <a:t>BackEnd (MBX) verwendet das self-signed Zertifikat</a:t>
            </a:r>
          </a:p>
          <a:p>
            <a:pPr lvl="1"/>
            <a:r>
              <a:rPr lang="de-AT" noProof="0" dirty="0"/>
              <a:t>Kommunikation zwischen CAS und MBX ebenfalls verschlüsselt</a:t>
            </a:r>
          </a:p>
          <a:p>
            <a:pPr lvl="1"/>
            <a:r>
              <a:rPr lang="de-AT" noProof="0" dirty="0"/>
              <a:t>Server verwenden „irgendein“ Zertifikat</a:t>
            </a:r>
          </a:p>
          <a:p>
            <a:pPr lvl="1"/>
            <a:r>
              <a:rPr lang="de-AT" noProof="0" dirty="0">
                <a:solidFill>
                  <a:srgbClr val="FF0000"/>
                </a:solidFill>
              </a:rPr>
              <a:t>DON‘T TOUCH! </a:t>
            </a:r>
            <a:r>
              <a:rPr lang="de-AT" dirty="0">
                <a:solidFill>
                  <a:srgbClr val="FF0000"/>
                </a:solidFill>
                <a:sym typeface="Wingdings" panose="05000000000000000000" pitchFamily="2" charset="2"/>
              </a:rPr>
              <a:t></a:t>
            </a:r>
            <a:endParaRPr lang="de-AT" noProof="0" dirty="0">
              <a:solidFill>
                <a:srgbClr val="FF0000"/>
              </a:solidFill>
            </a:endParaRPr>
          </a:p>
        </p:txBody>
      </p:sp>
      <p:sp>
        <p:nvSpPr>
          <p:cNvPr id="4" name="Slide Number Placeholder 3"/>
          <p:cNvSpPr>
            <a:spLocks noGrp="1"/>
          </p:cNvSpPr>
          <p:nvPr>
            <p:ph type="sldNum" sz="quarter" idx="12"/>
          </p:nvPr>
        </p:nvSpPr>
        <p:spPr/>
        <p:txBody>
          <a:bodyPr/>
          <a:lstStyle/>
          <a:p>
            <a:fld id="{13FD4393-7175-4792-98E0-59A7B5E9D5E7}" type="slidenum">
              <a:rPr lang="de-AT" smtClean="0"/>
              <a:pPr/>
              <a:t>48</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54215041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AT" noProof="0"/>
              <a:t>Welche Namen sollen im Zertifikat stehen</a:t>
            </a:r>
            <a:endParaRPr lang="de-AT" noProof="0" dirty="0"/>
          </a:p>
        </p:txBody>
      </p:sp>
      <p:sp>
        <p:nvSpPr>
          <p:cNvPr id="3" name="Content Placeholder 2"/>
          <p:cNvSpPr>
            <a:spLocks noGrp="1"/>
          </p:cNvSpPr>
          <p:nvPr>
            <p:ph idx="1"/>
          </p:nvPr>
        </p:nvSpPr>
        <p:spPr/>
        <p:txBody>
          <a:bodyPr/>
          <a:lstStyle/>
          <a:p>
            <a:r>
              <a:rPr lang="de-AT" noProof="0"/>
              <a:t>Der Name über den Clients Zugreifen</a:t>
            </a:r>
          </a:p>
          <a:p>
            <a:pPr lvl="1"/>
            <a:r>
              <a:rPr lang="de-AT" noProof="0"/>
              <a:t>Empfehlung ist ein Name für alle Dienste (URLs entsprechend anpassen…)</a:t>
            </a:r>
          </a:p>
          <a:p>
            <a:r>
              <a:rPr lang="de-AT" noProof="0"/>
              <a:t>Autodiscover</a:t>
            </a:r>
          </a:p>
          <a:p>
            <a:pPr lvl="1"/>
            <a:r>
              <a:rPr lang="de-AT" noProof="0"/>
              <a:t>Für automatische Konfiguration von Outlook und  ActiveSync Geräten</a:t>
            </a:r>
          </a:p>
          <a:p>
            <a:r>
              <a:rPr lang="de-AT" noProof="0"/>
              <a:t>Servername oder FQDN ist nicht erforderlich!</a:t>
            </a:r>
            <a:endParaRPr lang="de-AT" noProof="0" dirty="0"/>
          </a:p>
        </p:txBody>
      </p:sp>
    </p:spTree>
    <p:extLst>
      <p:ext uri="{BB962C8B-B14F-4D97-AF65-F5344CB8AC3E}">
        <p14:creationId xmlns:p14="http://schemas.microsoft.com/office/powerpoint/2010/main" val="1154008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a:solidFill>
                  <a:srgbClr val="C00000"/>
                </a:solidFill>
              </a:rPr>
              <a:t>Troubleshooting Methodologie</a:t>
            </a:r>
          </a:p>
        </p:txBody>
      </p:sp>
      <p:sp>
        <p:nvSpPr>
          <p:cNvPr id="6" name="Text Placeholder 5"/>
          <p:cNvSpPr>
            <a:spLocks noGrp="1"/>
          </p:cNvSpPr>
          <p:nvPr>
            <p:ph type="body" idx="1"/>
          </p:nvPr>
        </p:nvSpPr>
        <p:spPr/>
        <p:txBody>
          <a:bodyPr/>
          <a:lstStyle/>
          <a:p>
            <a:endParaRPr lang="de-AT"/>
          </a:p>
        </p:txBody>
      </p:sp>
    </p:spTree>
    <p:extLst>
      <p:ext uri="{BB962C8B-B14F-4D97-AF65-F5344CB8AC3E}">
        <p14:creationId xmlns:p14="http://schemas.microsoft.com/office/powerpoint/2010/main" val="1129272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Klassische Fehler bei Zertifikaten</a:t>
            </a:r>
            <a:endParaRPr lang="de-AT" noProof="0" dirty="0"/>
          </a:p>
        </p:txBody>
      </p:sp>
      <p:sp>
        <p:nvSpPr>
          <p:cNvPr id="3" name="Content Placeholder 2"/>
          <p:cNvSpPr>
            <a:spLocks noGrp="1"/>
          </p:cNvSpPr>
          <p:nvPr>
            <p:ph idx="1"/>
          </p:nvPr>
        </p:nvSpPr>
        <p:spPr/>
        <p:txBody>
          <a:bodyPr/>
          <a:lstStyle/>
          <a:p>
            <a:r>
              <a:rPr lang="de-AT" noProof="0" dirty="0"/>
              <a:t>Namen im Zertifikat stimmen nicht mit konfigurierten URLs überein</a:t>
            </a:r>
          </a:p>
          <a:p>
            <a:r>
              <a:rPr lang="de-AT" noProof="0" dirty="0"/>
              <a:t>Keine Services zugewiesen</a:t>
            </a:r>
          </a:p>
          <a:p>
            <a:r>
              <a:rPr lang="de-AT" noProof="0" dirty="0"/>
              <a:t>Unterschiedliche Zertifikate auf den CAS Servern</a:t>
            </a:r>
          </a:p>
          <a:p>
            <a:pPr lvl="1"/>
            <a:r>
              <a:rPr lang="de-AT" noProof="0" dirty="0"/>
              <a:t>Erfordert erneute Authentifizierung bei Failover</a:t>
            </a:r>
          </a:p>
          <a:p>
            <a:r>
              <a:rPr lang="de-AT" noProof="0" dirty="0"/>
              <a:t>CRL nicht abrufbar</a:t>
            </a:r>
          </a:p>
          <a:p>
            <a:r>
              <a:rPr lang="de-AT" noProof="0" dirty="0"/>
              <a:t>Bei internen Zertifikaten</a:t>
            </a:r>
          </a:p>
          <a:p>
            <a:pPr lvl="1"/>
            <a:r>
              <a:rPr lang="de-AT" noProof="0" dirty="0"/>
              <a:t>Falscher Verwendungszweck</a:t>
            </a:r>
          </a:p>
          <a:p>
            <a:pPr lvl="1"/>
            <a:r>
              <a:rPr lang="de-AT" noProof="0" dirty="0"/>
              <a:t>Falsches Template</a:t>
            </a:r>
          </a:p>
        </p:txBody>
      </p:sp>
      <p:sp>
        <p:nvSpPr>
          <p:cNvPr id="4" name="Slide Number Placeholder 3"/>
          <p:cNvSpPr>
            <a:spLocks noGrp="1"/>
          </p:cNvSpPr>
          <p:nvPr>
            <p:ph type="sldNum" sz="quarter" idx="12"/>
          </p:nvPr>
        </p:nvSpPr>
        <p:spPr/>
        <p:txBody>
          <a:bodyPr/>
          <a:lstStyle/>
          <a:p>
            <a:fld id="{AA44A982-B63A-422D-9069-103AD1476C02}" type="slidenum">
              <a:rPr lang="de-AT" smtClean="0"/>
              <a:t>50</a:t>
            </a:fld>
            <a:endParaRPr lang="de-AT"/>
          </a:p>
        </p:txBody>
      </p:sp>
    </p:spTree>
    <p:extLst>
      <p:ext uri="{BB962C8B-B14F-4D97-AF65-F5344CB8AC3E}">
        <p14:creationId xmlns:p14="http://schemas.microsoft.com/office/powerpoint/2010/main" val="303600538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solidFill>
                  <a:srgbClr val="C00000"/>
                </a:solidFill>
              </a:rPr>
              <a:t>Client Access </a:t>
            </a:r>
            <a:br>
              <a:rPr lang="de-DE" dirty="0">
                <a:solidFill>
                  <a:srgbClr val="C00000"/>
                </a:solidFill>
              </a:rPr>
            </a:br>
            <a:r>
              <a:rPr lang="de-AT" noProof="0" dirty="0">
                <a:solidFill>
                  <a:srgbClr val="C00000"/>
                </a:solidFill>
              </a:rPr>
              <a:t>Autodiscover</a:t>
            </a:r>
          </a:p>
        </p:txBody>
      </p:sp>
      <p:sp>
        <p:nvSpPr>
          <p:cNvPr id="4" name="Text Placeholder 3"/>
          <p:cNvSpPr>
            <a:spLocks noGrp="1"/>
          </p:cNvSpPr>
          <p:nvPr>
            <p:ph type="body" idx="1"/>
          </p:nvPr>
        </p:nvSpPr>
        <p:spPr/>
        <p:txBody>
          <a:bodyPr/>
          <a:lstStyle/>
          <a:p>
            <a:endParaRPr lang="de-AT"/>
          </a:p>
        </p:txBody>
      </p:sp>
    </p:spTree>
    <p:extLst>
      <p:ext uri="{BB962C8B-B14F-4D97-AF65-F5344CB8AC3E}">
        <p14:creationId xmlns:p14="http://schemas.microsoft.com/office/powerpoint/2010/main" val="91165111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AT" noProof="0"/>
              <a:t>Autodiscover</a:t>
            </a:r>
            <a:endParaRPr lang="de-AT" noProof="0" dirty="0"/>
          </a:p>
        </p:txBody>
      </p:sp>
      <p:sp>
        <p:nvSpPr>
          <p:cNvPr id="7" name="Text Placeholder 6"/>
          <p:cNvSpPr>
            <a:spLocks noGrp="1"/>
          </p:cNvSpPr>
          <p:nvPr>
            <p:ph idx="1"/>
          </p:nvPr>
        </p:nvSpPr>
        <p:spPr/>
        <p:txBody>
          <a:bodyPr>
            <a:normAutofit lnSpcReduction="10000"/>
          </a:bodyPr>
          <a:lstStyle/>
          <a:p>
            <a:r>
              <a:rPr lang="de-AT" noProof="0"/>
              <a:t>Automatische Konfiguration der Outlook Clients</a:t>
            </a:r>
          </a:p>
          <a:p>
            <a:pPr lvl="1"/>
            <a:r>
              <a:rPr lang="de-AT" noProof="0"/>
              <a:t>Über XML-Datei oder WebService</a:t>
            </a:r>
          </a:p>
          <a:p>
            <a:pPr lvl="1"/>
            <a:r>
              <a:rPr lang="de-AT" noProof="0"/>
              <a:t>Code läuft auf MBX – Client Access Service</a:t>
            </a:r>
          </a:p>
          <a:p>
            <a:r>
              <a:rPr lang="de-AT" noProof="0"/>
              <a:t>Enthält Informationen über:</a:t>
            </a:r>
          </a:p>
          <a:p>
            <a:pPr lvl="1"/>
            <a:r>
              <a:rPr lang="de-AT" noProof="0"/>
              <a:t>Endpunkt mit dem Outlook verbindet (Postfach GUID)</a:t>
            </a:r>
          </a:p>
          <a:p>
            <a:pPr lvl="1"/>
            <a:r>
              <a:rPr lang="de-AT" noProof="0"/>
              <a:t>RPC/HTTPS Endpunkt</a:t>
            </a:r>
          </a:p>
          <a:p>
            <a:pPr lvl="1"/>
            <a:r>
              <a:rPr lang="de-AT" noProof="0"/>
              <a:t>Info über RPC/HTTPS Zertifikatsnamen</a:t>
            </a:r>
          </a:p>
          <a:p>
            <a:pPr lvl="1"/>
            <a:r>
              <a:rPr lang="de-AT" noProof="0"/>
              <a:t>Authentifizierungsprotokoll</a:t>
            </a:r>
          </a:p>
          <a:p>
            <a:pPr lvl="1"/>
            <a:r>
              <a:rPr lang="de-AT" noProof="0"/>
              <a:t>URL Werte für virtuelle Verzeichnisse</a:t>
            </a:r>
          </a:p>
          <a:p>
            <a:pPr lvl="1"/>
            <a:r>
              <a:rPr lang="de-AT" noProof="0"/>
              <a:t>Zusätzlich verbunden Postfächer</a:t>
            </a:r>
          </a:p>
          <a:p>
            <a:pPr lvl="1"/>
            <a:r>
              <a:rPr lang="de-AT" noProof="0"/>
              <a:t>Public Folder Postfächer</a:t>
            </a:r>
            <a:endParaRPr lang="de-AT" noProof="0" dirty="0"/>
          </a:p>
        </p:txBody>
      </p:sp>
      <p:sp>
        <p:nvSpPr>
          <p:cNvPr id="5" name="Slide Number Placeholder 4"/>
          <p:cNvSpPr>
            <a:spLocks noGrp="1"/>
          </p:cNvSpPr>
          <p:nvPr>
            <p:ph type="sldNum" sz="quarter" idx="12"/>
          </p:nvPr>
        </p:nvSpPr>
        <p:spPr/>
        <p:txBody>
          <a:bodyPr/>
          <a:lstStyle/>
          <a:p>
            <a:fld id="{13FD4393-7175-4792-98E0-59A7B5E9D5E7}" type="slidenum">
              <a:rPr lang="de-AT" smtClean="0"/>
              <a:pPr/>
              <a:t>52</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573372123"/>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AT" noProof="0"/>
              <a:t>Autodiscover Ablauf – Domain joined Clients</a:t>
            </a:r>
            <a:endParaRPr lang="de-AT" noProof="0" dirty="0"/>
          </a:p>
        </p:txBody>
      </p:sp>
      <p:sp>
        <p:nvSpPr>
          <p:cNvPr id="3" name="Text Placeholder 2"/>
          <p:cNvSpPr>
            <a:spLocks noGrp="1"/>
          </p:cNvSpPr>
          <p:nvPr>
            <p:ph idx="1"/>
          </p:nvPr>
        </p:nvSpPr>
        <p:spPr/>
        <p:txBody>
          <a:bodyPr/>
          <a:lstStyle/>
          <a:p>
            <a:pPr marL="514350" indent="-514350">
              <a:buFont typeface="+mj-lt"/>
              <a:buAutoNum type="arabicPeriod"/>
            </a:pPr>
            <a:r>
              <a:rPr lang="de-AT" noProof="0" dirty="0"/>
              <a:t>Outlook sucht nach Service Connection Point SCP im AD</a:t>
            </a:r>
          </a:p>
          <a:p>
            <a:pPr marL="514350" indent="-514350">
              <a:buFont typeface="+mj-lt"/>
              <a:buAutoNum type="arabicPeriod"/>
            </a:pPr>
            <a:r>
              <a:rPr lang="de-AT" noProof="0" dirty="0"/>
              <a:t>AD retourniert SCP-URI mit Pfad zur Autodiscover XML-Datei</a:t>
            </a:r>
          </a:p>
          <a:p>
            <a:pPr marL="514350" indent="-514350">
              <a:buFont typeface="+mj-lt"/>
              <a:buAutoNum type="arabicPeriod"/>
            </a:pPr>
            <a:r>
              <a:rPr lang="de-AT" noProof="0" dirty="0"/>
              <a:t>Outlook verbindet sich zum URI</a:t>
            </a:r>
          </a:p>
          <a:p>
            <a:pPr marL="514350" indent="-514350">
              <a:buFont typeface="+mj-lt"/>
              <a:buAutoNum type="arabicPeriod"/>
            </a:pPr>
            <a:r>
              <a:rPr lang="de-AT" noProof="0" dirty="0"/>
              <a:t>Authentifizierung</a:t>
            </a:r>
          </a:p>
          <a:p>
            <a:pPr marL="514350" indent="-514350">
              <a:buFont typeface="+mj-lt"/>
              <a:buAutoNum type="arabicPeriod"/>
            </a:pPr>
            <a:r>
              <a:rPr lang="de-AT" noProof="0" dirty="0"/>
              <a:t>CAS fordert User-spezifische Konfiguration aus dem AD an</a:t>
            </a:r>
          </a:p>
          <a:p>
            <a:pPr marL="514350" indent="-514350">
              <a:buFont typeface="+mj-lt"/>
              <a:buAutoNum type="arabicPeriod"/>
            </a:pPr>
            <a:r>
              <a:rPr lang="de-AT" noProof="0" dirty="0"/>
              <a:t>Erhaltene Konfiguration wird in XML geschrieben</a:t>
            </a:r>
          </a:p>
          <a:p>
            <a:pPr marL="514350" indent="-514350">
              <a:buFont typeface="+mj-lt"/>
              <a:buAutoNum type="arabicPeriod"/>
            </a:pPr>
            <a:r>
              <a:rPr lang="de-AT" noProof="0" dirty="0"/>
              <a:t>Outlook lädt XML-Datei herunter</a:t>
            </a:r>
          </a:p>
          <a:p>
            <a:pPr marL="514350" indent="-514350">
              <a:buFont typeface="+mj-lt"/>
              <a:buAutoNum type="arabicPeriod"/>
            </a:pPr>
            <a:r>
              <a:rPr lang="de-AT" noProof="0" dirty="0"/>
              <a:t>Outlook Profil wird mittels Info aus der XML-Datei konfiguriert</a:t>
            </a:r>
          </a:p>
        </p:txBody>
      </p:sp>
      <p:sp>
        <p:nvSpPr>
          <p:cNvPr id="4" name="Slide Number Placeholder 3"/>
          <p:cNvSpPr>
            <a:spLocks noGrp="1"/>
          </p:cNvSpPr>
          <p:nvPr>
            <p:ph type="sldNum" sz="quarter" idx="12"/>
          </p:nvPr>
        </p:nvSpPr>
        <p:spPr/>
        <p:txBody>
          <a:bodyPr/>
          <a:lstStyle/>
          <a:p>
            <a:fld id="{13FD4393-7175-4792-98E0-59A7B5E9D5E7}" type="slidenum">
              <a:rPr lang="de-AT" smtClean="0"/>
              <a:pPr/>
              <a:t>53</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44985919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AT" noProof="0" dirty="0"/>
              <a:t>Autodiscover Ablauf – Non Domain joined</a:t>
            </a:r>
          </a:p>
        </p:txBody>
      </p:sp>
      <p:sp>
        <p:nvSpPr>
          <p:cNvPr id="3" name="Text Placeholder 2"/>
          <p:cNvSpPr>
            <a:spLocks noGrp="1"/>
          </p:cNvSpPr>
          <p:nvPr>
            <p:ph idx="1"/>
          </p:nvPr>
        </p:nvSpPr>
        <p:spPr/>
        <p:txBody>
          <a:bodyPr>
            <a:normAutofit fontScale="92500" lnSpcReduction="20000"/>
          </a:bodyPr>
          <a:lstStyle/>
          <a:p>
            <a:pPr marL="514350" indent="-514350">
              <a:buFont typeface="+mj-lt"/>
              <a:buAutoNum type="arabicPeriod"/>
            </a:pPr>
            <a:r>
              <a:rPr lang="de-AT" noProof="0" dirty="0"/>
              <a:t>Benutzer gibt Email Adresse und Passwort ein</a:t>
            </a:r>
          </a:p>
          <a:p>
            <a:pPr marL="514350" indent="-514350">
              <a:buFont typeface="+mj-lt"/>
              <a:buAutoNum type="arabicPeriod"/>
            </a:pPr>
            <a:r>
              <a:rPr lang="de-AT" noProof="0" dirty="0"/>
              <a:t>Outlook extrahiert Domäne aus der Email Adresse</a:t>
            </a:r>
          </a:p>
          <a:p>
            <a:pPr marL="514350" indent="-514350">
              <a:buFont typeface="+mj-lt"/>
              <a:buAutoNum type="arabicPeriod"/>
            </a:pPr>
            <a:r>
              <a:rPr lang="de-AT" noProof="0" dirty="0"/>
              <a:t>Outlook stellt DNS Anfrage nach Autodiscover Einträgen in der DNS Domain (=Email Domain)</a:t>
            </a:r>
          </a:p>
          <a:p>
            <a:pPr marL="514350" indent="-514350">
              <a:buFont typeface="+mj-lt"/>
              <a:buAutoNum type="arabicPeriod"/>
            </a:pPr>
            <a:r>
              <a:rPr lang="de-AT" noProof="0" dirty="0"/>
              <a:t>DNS liefert als Antwort einen A oder CNAME Record (CAS Adresse)</a:t>
            </a:r>
          </a:p>
          <a:p>
            <a:pPr marL="514350" indent="-514350">
              <a:buFont typeface="+mj-lt"/>
              <a:buAutoNum type="arabicPeriod"/>
            </a:pPr>
            <a:r>
              <a:rPr lang="de-AT" noProof="0" dirty="0"/>
              <a:t>Outlook verbindet zum CAS Server</a:t>
            </a:r>
          </a:p>
          <a:p>
            <a:pPr marL="514350" indent="-514350">
              <a:buFont typeface="+mj-lt"/>
              <a:buAutoNum type="arabicPeriod"/>
            </a:pPr>
            <a:r>
              <a:rPr lang="de-AT" noProof="0" dirty="0"/>
              <a:t>Authentifizierung</a:t>
            </a:r>
          </a:p>
          <a:p>
            <a:pPr marL="514350" indent="-514350">
              <a:buFont typeface="+mj-lt"/>
              <a:buAutoNum type="arabicPeriod"/>
            </a:pPr>
            <a:r>
              <a:rPr lang="de-AT" noProof="0" dirty="0"/>
              <a:t>CAS fordert User-spezifische Konfiguration aus dem AD an</a:t>
            </a:r>
          </a:p>
          <a:p>
            <a:pPr marL="514350" indent="-514350">
              <a:buFont typeface="+mj-lt"/>
              <a:buAutoNum type="arabicPeriod"/>
            </a:pPr>
            <a:r>
              <a:rPr lang="de-AT" noProof="0" dirty="0"/>
              <a:t>Erhaltene Konfiguration wird in XML geschrieben</a:t>
            </a:r>
          </a:p>
          <a:p>
            <a:pPr marL="514350" indent="-514350">
              <a:buFont typeface="+mj-lt"/>
              <a:buAutoNum type="arabicPeriod"/>
            </a:pPr>
            <a:r>
              <a:rPr lang="de-AT" noProof="0" dirty="0"/>
              <a:t>Outlook lädt XML-Datei herunter</a:t>
            </a:r>
          </a:p>
          <a:p>
            <a:pPr marL="514350" indent="-514350">
              <a:buFont typeface="+mj-lt"/>
              <a:buAutoNum type="arabicPeriod"/>
            </a:pPr>
            <a:r>
              <a:rPr lang="de-AT" noProof="0" dirty="0"/>
              <a:t>Outlook Profil wird mittels Info aus der XML-Datei konfiguriert</a:t>
            </a:r>
          </a:p>
        </p:txBody>
      </p:sp>
      <p:sp>
        <p:nvSpPr>
          <p:cNvPr id="4" name="Slide Number Placeholder 3"/>
          <p:cNvSpPr>
            <a:spLocks noGrp="1"/>
          </p:cNvSpPr>
          <p:nvPr>
            <p:ph type="sldNum" sz="quarter" idx="12"/>
          </p:nvPr>
        </p:nvSpPr>
        <p:spPr/>
        <p:txBody>
          <a:bodyPr/>
          <a:lstStyle/>
          <a:p>
            <a:fld id="{13FD4393-7175-4792-98E0-59A7B5E9D5E7}" type="slidenum">
              <a:rPr lang="de-AT" smtClean="0"/>
              <a:pPr/>
              <a:t>54</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47990030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a:t>Reihenfolge der Autodiscover Abfragen</a:t>
            </a:r>
          </a:p>
        </p:txBody>
      </p:sp>
      <p:sp>
        <p:nvSpPr>
          <p:cNvPr id="3" name="Content Placeholder 2"/>
          <p:cNvSpPr>
            <a:spLocks noGrp="1"/>
          </p:cNvSpPr>
          <p:nvPr>
            <p:ph idx="1"/>
          </p:nvPr>
        </p:nvSpPr>
        <p:spPr/>
        <p:txBody>
          <a:bodyPr/>
          <a:lstStyle/>
          <a:p>
            <a:r>
              <a:rPr lang="de-AT" noProof="0" dirty="0"/>
              <a:t>Explicit Office 365 Endpoints</a:t>
            </a:r>
          </a:p>
          <a:p>
            <a:r>
              <a:rPr lang="de-AT" noProof="0" dirty="0"/>
              <a:t>SCP</a:t>
            </a:r>
          </a:p>
          <a:p>
            <a:r>
              <a:rPr lang="de-AT" noProof="0" dirty="0"/>
              <a:t>HTTPS - Domain.com</a:t>
            </a:r>
          </a:p>
          <a:p>
            <a:r>
              <a:rPr lang="de-AT" noProof="0" dirty="0"/>
              <a:t>HTTPS - Autodiscover.domain.com</a:t>
            </a:r>
          </a:p>
          <a:p>
            <a:r>
              <a:rPr lang="de-AT" noProof="0" dirty="0">
                <a:solidFill>
                  <a:srgbClr val="FF0000"/>
                </a:solidFill>
              </a:rPr>
              <a:t>HTTP</a:t>
            </a:r>
            <a:r>
              <a:rPr lang="de-AT" noProof="0" dirty="0"/>
              <a:t> - Autodiscover.domain.com </a:t>
            </a:r>
          </a:p>
          <a:p>
            <a:r>
              <a:rPr lang="de-AT" noProof="0" dirty="0"/>
              <a:t>SRV Record: _Autodiscover._tcp.domain.com</a:t>
            </a:r>
          </a:p>
          <a:p>
            <a:r>
              <a:rPr lang="de-AT" dirty="0"/>
              <a:t>Local XML File</a:t>
            </a:r>
          </a:p>
          <a:p>
            <a:r>
              <a:rPr lang="de-AT" noProof="0" dirty="0"/>
              <a:t>Autodiscover V2</a:t>
            </a:r>
          </a:p>
        </p:txBody>
      </p:sp>
    </p:spTree>
    <p:extLst>
      <p:ext uri="{BB962C8B-B14F-4D97-AF65-F5344CB8AC3E}">
        <p14:creationId xmlns:p14="http://schemas.microsoft.com/office/powerpoint/2010/main" val="42644391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Konfiguration der SCP URI</a:t>
            </a:r>
            <a:endParaRPr lang="de-AT" noProof="0" dirty="0"/>
          </a:p>
        </p:txBody>
      </p:sp>
      <p:sp>
        <p:nvSpPr>
          <p:cNvPr id="3" name="Content Placeholder 2"/>
          <p:cNvSpPr>
            <a:spLocks noGrp="1"/>
          </p:cNvSpPr>
          <p:nvPr>
            <p:ph idx="1"/>
          </p:nvPr>
        </p:nvSpPr>
        <p:spPr/>
        <p:txBody>
          <a:bodyPr/>
          <a:lstStyle/>
          <a:p>
            <a:r>
              <a:rPr lang="de-AT" noProof="0" dirty="0"/>
              <a:t>Jeder CAS erzeugt SCP beim Setup</a:t>
            </a:r>
          </a:p>
          <a:p>
            <a:pPr lvl="1"/>
            <a:r>
              <a:rPr lang="de-AT" noProof="0" dirty="0"/>
              <a:t>URI ist auf Server FQDN festgelegt</a:t>
            </a:r>
          </a:p>
          <a:p>
            <a:r>
              <a:rPr lang="de-AT" noProof="0" dirty="0"/>
              <a:t>Outlook verarbeitet standardmäßig nur Info von ÄLTESTEM EINTRAG!</a:t>
            </a:r>
          </a:p>
          <a:p>
            <a:pPr lvl="1"/>
            <a:r>
              <a:rPr lang="de-AT" noProof="0" dirty="0"/>
              <a:t>Muss auf gültigen (Load balanced) Namen im Zertifikat geändert werden!</a:t>
            </a:r>
          </a:p>
          <a:p>
            <a:pPr lvl="1"/>
            <a:endParaRPr lang="de-AT" noProof="0" dirty="0"/>
          </a:p>
          <a:p>
            <a:r>
              <a:rPr lang="de-AT" noProof="0" dirty="0"/>
              <a:t>Konfiguration nur über PowerShell</a:t>
            </a:r>
          </a:p>
          <a:p>
            <a:pPr marL="0" indent="0">
              <a:buNone/>
            </a:pPr>
            <a:r>
              <a:rPr lang="de-AT" dirty="0">
                <a:solidFill>
                  <a:schemeClr val="accent5"/>
                </a:solidFill>
                <a:latin typeface="Consolas" panose="020B0609020204030204" pitchFamily="49" charset="0"/>
                <a:cs typeface="Consolas" panose="020B0609020204030204" pitchFamily="49" charset="0"/>
              </a:rPr>
              <a:t>	</a:t>
            </a:r>
            <a:r>
              <a:rPr lang="de-AT" noProof="0" dirty="0">
                <a:solidFill>
                  <a:schemeClr val="accent5"/>
                </a:solidFill>
                <a:latin typeface="Consolas" panose="020B0609020204030204" pitchFamily="49" charset="0"/>
                <a:cs typeface="Consolas" panose="020B0609020204030204" pitchFamily="49" charset="0"/>
              </a:rPr>
              <a:t>Set-ClientAccessServer –Identity EX1</a:t>
            </a:r>
            <a:br>
              <a:rPr lang="de-AT" noProof="0" dirty="0">
                <a:solidFill>
                  <a:schemeClr val="accent5"/>
                </a:solidFill>
                <a:latin typeface="Consolas" panose="020B0609020204030204" pitchFamily="49" charset="0"/>
                <a:cs typeface="Consolas" panose="020B0609020204030204" pitchFamily="49" charset="0"/>
              </a:rPr>
            </a:br>
            <a:r>
              <a:rPr lang="de-AT" noProof="0" dirty="0">
                <a:solidFill>
                  <a:schemeClr val="accent5"/>
                </a:solidFill>
                <a:latin typeface="Consolas" panose="020B0609020204030204" pitchFamily="49" charset="0"/>
                <a:cs typeface="Consolas" panose="020B0609020204030204" pitchFamily="49" charset="0"/>
              </a:rPr>
              <a:t>	–AutoDiscoverServiceInternalURI 	https://FQDN/Autodiscover/Autodiscover.xml</a:t>
            </a:r>
          </a:p>
        </p:txBody>
      </p:sp>
      <p:sp>
        <p:nvSpPr>
          <p:cNvPr id="4" name="Slide Number Placeholder 3"/>
          <p:cNvSpPr>
            <a:spLocks noGrp="1"/>
          </p:cNvSpPr>
          <p:nvPr>
            <p:ph type="sldNum" sz="quarter" idx="12"/>
          </p:nvPr>
        </p:nvSpPr>
        <p:spPr/>
        <p:txBody>
          <a:bodyPr/>
          <a:lstStyle/>
          <a:p>
            <a:fld id="{AA44A982-B63A-422D-9069-103AD1476C02}" type="slidenum">
              <a:rPr lang="de-AT" smtClean="0"/>
              <a:pPr/>
              <a:t>56</a:t>
            </a:fld>
            <a:endParaRPr lang="de-AT"/>
          </a:p>
        </p:txBody>
      </p:sp>
    </p:spTree>
    <p:extLst>
      <p:ext uri="{BB962C8B-B14F-4D97-AF65-F5344CB8AC3E}">
        <p14:creationId xmlns:p14="http://schemas.microsoft.com/office/powerpoint/2010/main" val="401558032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Autodiscover Site Scope</a:t>
            </a:r>
            <a:endParaRPr lang="de-AT" noProof="0" dirty="0"/>
          </a:p>
        </p:txBody>
      </p:sp>
      <p:sp>
        <p:nvSpPr>
          <p:cNvPr id="3" name="Content Placeholder 2"/>
          <p:cNvSpPr>
            <a:spLocks noGrp="1"/>
          </p:cNvSpPr>
          <p:nvPr>
            <p:ph idx="1"/>
          </p:nvPr>
        </p:nvSpPr>
        <p:spPr/>
        <p:txBody>
          <a:bodyPr/>
          <a:lstStyle/>
          <a:p>
            <a:r>
              <a:rPr lang="de-AT" noProof="0" dirty="0"/>
              <a:t>CAS geben standardmäßig Autodiscover Info für eigene AD Site aus</a:t>
            </a:r>
          </a:p>
          <a:p>
            <a:endParaRPr lang="de-AT" noProof="0" dirty="0"/>
          </a:p>
          <a:p>
            <a:endParaRPr lang="de-AT" noProof="0" dirty="0"/>
          </a:p>
          <a:p>
            <a:endParaRPr lang="de-AT" noProof="0" dirty="0"/>
          </a:p>
          <a:p>
            <a:endParaRPr lang="de-AT" noProof="0" dirty="0"/>
          </a:p>
          <a:p>
            <a:endParaRPr lang="de-AT" noProof="0" dirty="0"/>
          </a:p>
          <a:p>
            <a:endParaRPr lang="de-AT" noProof="0" dirty="0"/>
          </a:p>
          <a:p>
            <a:r>
              <a:rPr lang="de-AT" noProof="0" dirty="0"/>
              <a:t>Anpassung mittels Shell</a:t>
            </a:r>
          </a:p>
          <a:p>
            <a:endParaRPr lang="de-AT" noProof="0" dirty="0"/>
          </a:p>
        </p:txBody>
      </p:sp>
      <p:sp>
        <p:nvSpPr>
          <p:cNvPr id="4" name="Slide Number Placeholder 3"/>
          <p:cNvSpPr>
            <a:spLocks noGrp="1"/>
          </p:cNvSpPr>
          <p:nvPr>
            <p:ph type="sldNum" sz="quarter" idx="12"/>
          </p:nvPr>
        </p:nvSpPr>
        <p:spPr/>
        <p:txBody>
          <a:bodyPr/>
          <a:lstStyle/>
          <a:p>
            <a:fld id="{AA44A982-B63A-422D-9069-103AD1476C02}" type="slidenum">
              <a:rPr lang="de-AT" smtClean="0"/>
              <a:t>57</a:t>
            </a:fld>
            <a:endParaRPr lang="de-AT"/>
          </a:p>
        </p:txBody>
      </p:sp>
      <p:grpSp>
        <p:nvGrpSpPr>
          <p:cNvPr id="9" name="Group 8"/>
          <p:cNvGrpSpPr/>
          <p:nvPr/>
        </p:nvGrpSpPr>
        <p:grpSpPr>
          <a:xfrm>
            <a:off x="2514600" y="2390775"/>
            <a:ext cx="8039100" cy="3019425"/>
            <a:chOff x="2514600" y="2390775"/>
            <a:chExt cx="8039100" cy="3019425"/>
          </a:xfrm>
        </p:grpSpPr>
        <p:pic>
          <p:nvPicPr>
            <p:cNvPr id="5" name="Picture 4"/>
            <p:cNvPicPr>
              <a:picLocks noChangeAspect="1"/>
            </p:cNvPicPr>
            <p:nvPr/>
          </p:nvPicPr>
          <p:blipFill>
            <a:blip r:embed="rId2"/>
            <a:stretch>
              <a:fillRect/>
            </a:stretch>
          </p:blipFill>
          <p:spPr>
            <a:xfrm>
              <a:off x="2514600" y="2390775"/>
              <a:ext cx="8039100" cy="3019425"/>
            </a:xfrm>
            <a:prstGeom prst="rect">
              <a:avLst/>
            </a:prstGeom>
          </p:spPr>
        </p:pic>
        <p:sp>
          <p:nvSpPr>
            <p:cNvPr id="6" name="Rectangle 5"/>
            <p:cNvSpPr/>
            <p:nvPr/>
          </p:nvSpPr>
          <p:spPr bwMode="auto">
            <a:xfrm>
              <a:off x="2514600" y="5133975"/>
              <a:ext cx="5181600" cy="276225"/>
            </a:xfrm>
            <a:prstGeom prst="rect">
              <a:avLst/>
            </a:prstGeom>
            <a:noFill/>
            <a:ln w="28575">
              <a:solidFill>
                <a:srgbClr val="FF0000"/>
              </a:solid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de-DE" sz="2200" dirty="0">
                <a:solidFill>
                  <a:srgbClr val="FFFFFF">
                    <a:alpha val="98824"/>
                  </a:srgbClr>
                </a:solidFill>
                <a:latin typeface="Segoe UI" pitchFamily="34" charset="0"/>
                <a:ea typeface="Segoe UI" pitchFamily="34" charset="0"/>
                <a:cs typeface="Segoe UI" pitchFamily="34" charset="0"/>
              </a:endParaRPr>
            </a:p>
          </p:txBody>
        </p:sp>
      </p:grpSp>
    </p:spTree>
    <p:extLst>
      <p:ext uri="{BB962C8B-B14F-4D97-AF65-F5344CB8AC3E}">
        <p14:creationId xmlns:p14="http://schemas.microsoft.com/office/powerpoint/2010/main" val="6373931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9F3C7-4300-4D6F-A7D8-E9F21880386A}"/>
              </a:ext>
            </a:extLst>
          </p:cNvPr>
          <p:cNvSpPr>
            <a:spLocks noGrp="1"/>
          </p:cNvSpPr>
          <p:nvPr>
            <p:ph type="title"/>
          </p:nvPr>
        </p:nvSpPr>
        <p:spPr/>
        <p:txBody>
          <a:bodyPr/>
          <a:lstStyle/>
          <a:p>
            <a:r>
              <a:rPr lang="de-AT" dirty="0"/>
              <a:t>Autodiscover am Client modifizieren </a:t>
            </a:r>
          </a:p>
        </p:txBody>
      </p:sp>
      <p:sp>
        <p:nvSpPr>
          <p:cNvPr id="3" name="Content Placeholder 2">
            <a:extLst>
              <a:ext uri="{FF2B5EF4-FFF2-40B4-BE49-F238E27FC236}">
                <a16:creationId xmlns:a16="http://schemas.microsoft.com/office/drawing/2014/main" id="{C394DAEF-9AF1-4776-8B16-1923CCBD7375}"/>
              </a:ext>
            </a:extLst>
          </p:cNvPr>
          <p:cNvSpPr>
            <a:spLocks noGrp="1"/>
          </p:cNvSpPr>
          <p:nvPr>
            <p:ph idx="1"/>
          </p:nvPr>
        </p:nvSpPr>
        <p:spPr/>
        <p:txBody>
          <a:bodyPr/>
          <a:lstStyle/>
          <a:p>
            <a:r>
              <a:rPr lang="de-AT" dirty="0"/>
              <a:t>Deaktivieren von Methoden (HTTPS Root Domain, SRV, etc.)</a:t>
            </a:r>
          </a:p>
          <a:p>
            <a:r>
              <a:rPr lang="de-AT" dirty="0"/>
              <a:t>Deaktivieren des URL Cache in Outlook (</a:t>
            </a:r>
            <a:r>
              <a:rPr lang="de-AT" b="1" dirty="0" err="1"/>
              <a:t>ExcludeLastKnownGoodURL</a:t>
            </a:r>
            <a:r>
              <a:rPr lang="de-AT" b="1" dirty="0"/>
              <a:t>)</a:t>
            </a:r>
            <a:endParaRPr lang="de-AT" dirty="0"/>
          </a:p>
          <a:p>
            <a:endParaRPr lang="de-AT" dirty="0"/>
          </a:p>
          <a:p>
            <a:pPr marL="0" indent="0">
              <a:buNone/>
            </a:pPr>
            <a:endParaRPr lang="de-AT" dirty="0"/>
          </a:p>
          <a:p>
            <a:pPr marL="0" indent="0">
              <a:buNone/>
            </a:pPr>
            <a:r>
              <a:rPr lang="de-AT" dirty="0">
                <a:hlinkClick r:id="rId2"/>
              </a:rPr>
              <a:t>https://support.microsoft.com/en-us/help/2212902/unexpected-autodiscover-behavior-when-you-have-registry-settings-under</a:t>
            </a:r>
            <a:endParaRPr lang="de-AT" dirty="0"/>
          </a:p>
          <a:p>
            <a:endParaRPr lang="de-AT" dirty="0"/>
          </a:p>
        </p:txBody>
      </p:sp>
    </p:spTree>
    <p:extLst>
      <p:ext uri="{BB962C8B-B14F-4D97-AF65-F5344CB8AC3E}">
        <p14:creationId xmlns:p14="http://schemas.microsoft.com/office/powerpoint/2010/main" val="12193343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de-DE" dirty="0">
                <a:solidFill>
                  <a:srgbClr val="C00000"/>
                </a:solidFill>
              </a:rPr>
              <a:t>Client Access</a:t>
            </a:r>
            <a:br>
              <a:rPr lang="de-DE" dirty="0">
                <a:solidFill>
                  <a:srgbClr val="C00000"/>
                </a:solidFill>
              </a:rPr>
            </a:br>
            <a:r>
              <a:rPr lang="de-AT" noProof="0" dirty="0">
                <a:solidFill>
                  <a:srgbClr val="C00000"/>
                </a:solidFill>
              </a:rPr>
              <a:t>Connectivity</a:t>
            </a:r>
          </a:p>
        </p:txBody>
      </p:sp>
      <p:sp>
        <p:nvSpPr>
          <p:cNvPr id="2" name="Text Placeholder 1"/>
          <p:cNvSpPr>
            <a:spLocks noGrp="1"/>
          </p:cNvSpPr>
          <p:nvPr>
            <p:ph type="body" idx="1"/>
          </p:nvPr>
        </p:nvSpPr>
        <p:spPr/>
        <p:txBody>
          <a:bodyPr/>
          <a:lstStyle/>
          <a:p>
            <a:endParaRPr lang="de-AT"/>
          </a:p>
        </p:txBody>
      </p:sp>
      <p:sp>
        <p:nvSpPr>
          <p:cNvPr id="4" name="Slide Number Placeholder 3"/>
          <p:cNvSpPr>
            <a:spLocks noGrp="1"/>
          </p:cNvSpPr>
          <p:nvPr>
            <p:ph type="sldNum" sz="quarter" idx="12"/>
          </p:nvPr>
        </p:nvSpPr>
        <p:spPr/>
        <p:txBody>
          <a:bodyPr/>
          <a:lstStyle/>
          <a:p>
            <a:fld id="{AA44A982-B63A-422D-9069-103AD1476C02}" type="slidenum">
              <a:rPr lang="de-AT" smtClean="0"/>
              <a:t>59</a:t>
            </a:fld>
            <a:endParaRPr lang="de-AT"/>
          </a:p>
        </p:txBody>
      </p:sp>
    </p:spTree>
    <p:extLst>
      <p:ext uri="{BB962C8B-B14F-4D97-AF65-F5344CB8AC3E}">
        <p14:creationId xmlns:p14="http://schemas.microsoft.com/office/powerpoint/2010/main" val="3692086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de-AT" noProof="0"/>
              <a:t>Methodisch vorgehen…</a:t>
            </a:r>
            <a:endParaRPr lang="de-AT" noProof="0" dirty="0"/>
          </a:p>
        </p:txBody>
      </p:sp>
      <p:sp>
        <p:nvSpPr>
          <p:cNvPr id="8" name="Text Placeholder 7"/>
          <p:cNvSpPr>
            <a:spLocks noGrp="1"/>
          </p:cNvSpPr>
          <p:nvPr>
            <p:ph idx="1"/>
          </p:nvPr>
        </p:nvSpPr>
        <p:spPr/>
        <p:txBody>
          <a:bodyPr/>
          <a:lstStyle/>
          <a:p>
            <a:r>
              <a:rPr lang="de-AT" noProof="0"/>
              <a:t>Welche Komponente betrifft das Problem?</a:t>
            </a:r>
          </a:p>
          <a:p>
            <a:r>
              <a:rPr lang="de-AT" noProof="0"/>
              <a:t>Haben alle Benutzer das Problem oder nur einer?</a:t>
            </a:r>
          </a:p>
          <a:p>
            <a:r>
              <a:rPr lang="de-AT" noProof="0"/>
              <a:t>Wurden in letzter Zeit Änderungen durchgeführt? (Updates,  etc. – auch an anderen Komponenten!)</a:t>
            </a:r>
          </a:p>
          <a:p>
            <a:r>
              <a:rPr lang="de-AT" noProof="0"/>
              <a:t>Ist das Problem dokumentiert?</a:t>
            </a:r>
          </a:p>
          <a:p>
            <a:r>
              <a:rPr lang="de-AT" noProof="0"/>
              <a:t>Gibt es einen Workaround?</a:t>
            </a:r>
          </a:p>
          <a:p>
            <a:r>
              <a:rPr lang="de-AT" noProof="0"/>
              <a:t>Wie dringend ist die Lösung?</a:t>
            </a:r>
          </a:p>
          <a:p>
            <a:r>
              <a:rPr lang="de-AT" noProof="0"/>
              <a:t>Eingebaute Werkzeuge benutzen!</a:t>
            </a:r>
          </a:p>
          <a:p>
            <a:endParaRPr lang="de-AT" noProof="0"/>
          </a:p>
          <a:p>
            <a:endParaRPr lang="de-AT" noProof="0" dirty="0"/>
          </a:p>
        </p:txBody>
      </p:sp>
    </p:spTree>
    <p:extLst>
      <p:ext uri="{BB962C8B-B14F-4D97-AF65-F5344CB8AC3E}">
        <p14:creationId xmlns:p14="http://schemas.microsoft.com/office/powerpoint/2010/main" val="1325989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D4E84-0431-4860-8574-2D847EA29F2C}"/>
              </a:ext>
            </a:extLst>
          </p:cNvPr>
          <p:cNvSpPr>
            <a:spLocks noGrp="1"/>
          </p:cNvSpPr>
          <p:nvPr>
            <p:ph type="title"/>
          </p:nvPr>
        </p:nvSpPr>
        <p:spPr/>
        <p:txBody>
          <a:bodyPr/>
          <a:lstStyle/>
          <a:p>
            <a:r>
              <a:rPr lang="de-AT" dirty="0">
                <a:solidFill>
                  <a:srgbClr val="C00000"/>
                </a:solidFill>
              </a:rPr>
              <a:t>Authentication </a:t>
            </a:r>
            <a:r>
              <a:rPr lang="de-AT" dirty="0" err="1">
                <a:solidFill>
                  <a:srgbClr val="C00000"/>
                </a:solidFill>
              </a:rPr>
              <a:t>prompts</a:t>
            </a:r>
            <a:endParaRPr lang="de-AT" dirty="0">
              <a:solidFill>
                <a:srgbClr val="C00000"/>
              </a:solidFill>
            </a:endParaRPr>
          </a:p>
        </p:txBody>
      </p:sp>
      <p:sp>
        <p:nvSpPr>
          <p:cNvPr id="3" name="Text Placeholder 2">
            <a:extLst>
              <a:ext uri="{FF2B5EF4-FFF2-40B4-BE49-F238E27FC236}">
                <a16:creationId xmlns:a16="http://schemas.microsoft.com/office/drawing/2014/main" id="{7A93245F-2E62-4A54-A165-5ADE5AEA575B}"/>
              </a:ext>
            </a:extLst>
          </p:cNvPr>
          <p:cNvSpPr>
            <a:spLocks noGrp="1"/>
          </p:cNvSpPr>
          <p:nvPr>
            <p:ph type="body" idx="1"/>
          </p:nvPr>
        </p:nvSpPr>
        <p:spPr/>
        <p:txBody>
          <a:bodyPr/>
          <a:lstStyle/>
          <a:p>
            <a:endParaRPr lang="de-AT"/>
          </a:p>
        </p:txBody>
      </p:sp>
    </p:spTree>
    <p:extLst>
      <p:ext uri="{BB962C8B-B14F-4D97-AF65-F5344CB8AC3E}">
        <p14:creationId xmlns:p14="http://schemas.microsoft.com/office/powerpoint/2010/main" val="206336050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AT" noProof="0" dirty="0"/>
              <a:t>Ciphers Suites &amp; Co</a:t>
            </a:r>
          </a:p>
        </p:txBody>
      </p:sp>
      <p:sp>
        <p:nvSpPr>
          <p:cNvPr id="7" name="Text Placeholder 6"/>
          <p:cNvSpPr>
            <a:spLocks noGrp="1"/>
          </p:cNvSpPr>
          <p:nvPr>
            <p:ph idx="1"/>
          </p:nvPr>
        </p:nvSpPr>
        <p:spPr/>
        <p:txBody>
          <a:bodyPr/>
          <a:lstStyle/>
          <a:p>
            <a:r>
              <a:rPr lang="de-AT" noProof="0"/>
              <a:t>Auth-Prompt auf Grund von inkompatiblen Cipher  Suites (AES256-HMAC-SHA1, etc.)</a:t>
            </a:r>
          </a:p>
          <a:p>
            <a:r>
              <a:rPr lang="de-AT" noProof="0"/>
              <a:t>Kann bei Verwendung von Kerberos Authentifizierung auftreten</a:t>
            </a:r>
          </a:p>
          <a:p>
            <a:r>
              <a:rPr lang="de-AT" noProof="0"/>
              <a:t>Clients, Server und DCs mit gleichen Algorithmen konfigurieren</a:t>
            </a:r>
          </a:p>
          <a:p>
            <a:pPr lvl="1"/>
            <a:r>
              <a:rPr lang="de-AT" noProof="0"/>
              <a:t>Konfiguration über GPO</a:t>
            </a:r>
          </a:p>
          <a:p>
            <a:pPr lvl="1"/>
            <a:r>
              <a:rPr lang="de-AT" noProof="0"/>
              <a:t>Testen!</a:t>
            </a:r>
            <a:endParaRPr lang="de-AT" noProof="0" dirty="0"/>
          </a:p>
        </p:txBody>
      </p:sp>
      <p:sp>
        <p:nvSpPr>
          <p:cNvPr id="5" name="Slide Number Placeholder 4"/>
          <p:cNvSpPr>
            <a:spLocks noGrp="1"/>
          </p:cNvSpPr>
          <p:nvPr>
            <p:ph type="sldNum" sz="quarter" idx="12"/>
          </p:nvPr>
        </p:nvSpPr>
        <p:spPr/>
        <p:txBody>
          <a:bodyPr/>
          <a:lstStyle/>
          <a:p>
            <a:fld id="{13FD4393-7175-4792-98E0-59A7B5E9D5E7}" type="slidenum">
              <a:rPr lang="de-AT" smtClean="0"/>
              <a:pPr/>
              <a:t>61</a:t>
            </a:fld>
            <a:br>
              <a:rPr lang="de-AT"/>
            </a:br>
            <a:r>
              <a:rPr lang="de-AT"/>
              <a:t> © ETC </a:t>
            </a:r>
            <a:fld id="{CC69AB7A-C4F2-4C29-9E9D-A4F474B1EA3D}" type="datetime6">
              <a:rPr lang="de-AT" smtClean="0"/>
              <a:pPr/>
              <a:t>Februar 21</a:t>
            </a:fld>
            <a:endParaRPr lang="de-AT" dirty="0"/>
          </a:p>
        </p:txBody>
      </p:sp>
      <p:pic>
        <p:nvPicPr>
          <p:cNvPr id="8" name="Picture 7"/>
          <p:cNvPicPr>
            <a:picLocks noChangeAspect="1"/>
          </p:cNvPicPr>
          <p:nvPr/>
        </p:nvPicPr>
        <p:blipFill>
          <a:blip r:embed="rId2"/>
          <a:stretch>
            <a:fillRect/>
          </a:stretch>
        </p:blipFill>
        <p:spPr>
          <a:xfrm>
            <a:off x="6324600" y="3907067"/>
            <a:ext cx="4343400" cy="2834853"/>
          </a:xfrm>
          <a:prstGeom prst="rect">
            <a:avLst/>
          </a:prstGeom>
        </p:spPr>
      </p:pic>
    </p:spTree>
    <p:extLst>
      <p:ext uri="{BB962C8B-B14F-4D97-AF65-F5344CB8AC3E}">
        <p14:creationId xmlns:p14="http://schemas.microsoft.com/office/powerpoint/2010/main" val="2590276212"/>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NTLM Authentication Level</a:t>
            </a:r>
            <a:endParaRPr lang="de-AT" noProof="0" dirty="0"/>
          </a:p>
        </p:txBody>
      </p:sp>
      <p:sp>
        <p:nvSpPr>
          <p:cNvPr id="3" name="Text Placeholder 2"/>
          <p:cNvSpPr>
            <a:spLocks noGrp="1"/>
          </p:cNvSpPr>
          <p:nvPr>
            <p:ph idx="1"/>
          </p:nvPr>
        </p:nvSpPr>
        <p:spPr/>
        <p:txBody>
          <a:bodyPr/>
          <a:lstStyle/>
          <a:p>
            <a:r>
              <a:rPr lang="de-AT" noProof="0"/>
              <a:t>Definiert welches Challenge/Response Protokoll bei der Authentifizierung verwendet wird</a:t>
            </a:r>
          </a:p>
          <a:p>
            <a:r>
              <a:rPr lang="de-AT" noProof="0"/>
              <a:t>Inkompatible Level führen zu „Access Denied“ Fehlern</a:t>
            </a:r>
          </a:p>
          <a:p>
            <a:r>
              <a:rPr lang="de-AT" noProof="0"/>
              <a:t>Default Level Abhängig von OS Version</a:t>
            </a:r>
          </a:p>
          <a:p>
            <a:r>
              <a:rPr lang="de-AT" noProof="0"/>
              <a:t>Zentrale Konfiguration über GPO</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62</a:t>
            </a:fld>
            <a:br>
              <a:rPr lang="de-AT"/>
            </a:br>
            <a:r>
              <a:rPr lang="de-AT"/>
              <a:t> © ETC </a:t>
            </a:r>
            <a:fld id="{CC69AB7A-C4F2-4C29-9E9D-A4F474B1EA3D}" type="datetime6">
              <a:rPr lang="de-AT" smtClean="0"/>
              <a:pPr/>
              <a:t>Februar 21</a:t>
            </a:fld>
            <a:endParaRPr lang="de-AT" dirty="0"/>
          </a:p>
        </p:txBody>
      </p:sp>
      <p:pic>
        <p:nvPicPr>
          <p:cNvPr id="5" name="Picture 4"/>
          <p:cNvPicPr>
            <a:picLocks noChangeAspect="1"/>
          </p:cNvPicPr>
          <p:nvPr/>
        </p:nvPicPr>
        <p:blipFill>
          <a:blip r:embed="rId2"/>
          <a:stretch>
            <a:fillRect/>
          </a:stretch>
        </p:blipFill>
        <p:spPr>
          <a:xfrm>
            <a:off x="7252057" y="3704412"/>
            <a:ext cx="4439554" cy="2828925"/>
          </a:xfrm>
          <a:prstGeom prst="rect">
            <a:avLst/>
          </a:prstGeom>
        </p:spPr>
      </p:pic>
    </p:spTree>
    <p:extLst>
      <p:ext uri="{BB962C8B-B14F-4D97-AF65-F5344CB8AC3E}">
        <p14:creationId xmlns:p14="http://schemas.microsoft.com/office/powerpoint/2010/main" val="23803971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84054-A20F-42C3-B61E-85F3C2EA3D63}"/>
              </a:ext>
            </a:extLst>
          </p:cNvPr>
          <p:cNvSpPr>
            <a:spLocks noGrp="1"/>
          </p:cNvSpPr>
          <p:nvPr>
            <p:ph type="title"/>
          </p:nvPr>
        </p:nvSpPr>
        <p:spPr/>
        <p:txBody>
          <a:bodyPr/>
          <a:lstStyle/>
          <a:p>
            <a:r>
              <a:rPr lang="de-AT" dirty="0"/>
              <a:t>Domain Controller </a:t>
            </a:r>
            <a:r>
              <a:rPr lang="de-AT" dirty="0" err="1"/>
              <a:t>reboots</a:t>
            </a:r>
            <a:r>
              <a:rPr lang="de-AT" dirty="0"/>
              <a:t>…</a:t>
            </a:r>
          </a:p>
        </p:txBody>
      </p:sp>
      <p:sp>
        <p:nvSpPr>
          <p:cNvPr id="3" name="Content Placeholder 2">
            <a:extLst>
              <a:ext uri="{FF2B5EF4-FFF2-40B4-BE49-F238E27FC236}">
                <a16:creationId xmlns:a16="http://schemas.microsoft.com/office/drawing/2014/main" id="{B73B1E95-BC88-4D86-8CFD-1C62B4213F71}"/>
              </a:ext>
            </a:extLst>
          </p:cNvPr>
          <p:cNvSpPr>
            <a:spLocks noGrp="1"/>
          </p:cNvSpPr>
          <p:nvPr>
            <p:ph idx="1"/>
          </p:nvPr>
        </p:nvSpPr>
        <p:spPr/>
        <p:txBody>
          <a:bodyPr/>
          <a:lstStyle/>
          <a:p>
            <a:r>
              <a:rPr lang="de-AT" dirty="0"/>
              <a:t>…können zu Passwort-Prompts führen</a:t>
            </a:r>
          </a:p>
          <a:p>
            <a:r>
              <a:rPr lang="de-AT" dirty="0"/>
              <a:t>Beschrieben in </a:t>
            </a:r>
            <a:r>
              <a:rPr lang="de-AT" dirty="0">
                <a:hlinkClick r:id="rId2"/>
              </a:rPr>
              <a:t>https://support.microsoft.com/en-us/help/2683606/domain-members-fail-authentication-when-domain-controller-is-shut-down</a:t>
            </a:r>
            <a:endParaRPr lang="de-AT" dirty="0"/>
          </a:p>
          <a:p>
            <a:endParaRPr lang="de-AT" dirty="0"/>
          </a:p>
          <a:p>
            <a:r>
              <a:rPr lang="de-AT" dirty="0"/>
              <a:t>Shutdown Script oder anpassen der NETLOGON „</a:t>
            </a:r>
            <a:r>
              <a:rPr lang="de-AT" dirty="0" err="1"/>
              <a:t>NegativeCachePeriod</a:t>
            </a:r>
            <a:r>
              <a:rPr lang="de-AT" dirty="0"/>
              <a:t>“ kann Abhilfe schaffen:</a:t>
            </a:r>
          </a:p>
          <a:p>
            <a:pPr marL="0" indent="0">
              <a:buNone/>
            </a:pPr>
            <a:r>
              <a:rPr lang="de-AT" dirty="0">
                <a:hlinkClick r:id="rId3"/>
              </a:rPr>
              <a:t>https://support.microsoft.com/en-us/help/819108/settings-for-minimizing-periodic-wan-traffic</a:t>
            </a:r>
            <a:endParaRPr lang="de-AT" dirty="0"/>
          </a:p>
          <a:p>
            <a:endParaRPr lang="de-AT" dirty="0"/>
          </a:p>
        </p:txBody>
      </p:sp>
    </p:spTree>
    <p:extLst>
      <p:ext uri="{BB962C8B-B14F-4D97-AF65-F5344CB8AC3E}">
        <p14:creationId xmlns:p14="http://schemas.microsoft.com/office/powerpoint/2010/main" val="307019056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209CA55-CDF2-4DFC-AA26-4FF29B70D805}"/>
              </a:ext>
            </a:extLst>
          </p:cNvPr>
          <p:cNvSpPr>
            <a:spLocks noGrp="1"/>
          </p:cNvSpPr>
          <p:nvPr>
            <p:ph type="title"/>
          </p:nvPr>
        </p:nvSpPr>
        <p:spPr/>
        <p:txBody>
          <a:bodyPr/>
          <a:lstStyle/>
          <a:p>
            <a:r>
              <a:rPr lang="de-AT" dirty="0">
                <a:solidFill>
                  <a:srgbClr val="C00000"/>
                </a:solidFill>
              </a:rPr>
              <a:t>ActiveSync</a:t>
            </a:r>
          </a:p>
        </p:txBody>
      </p:sp>
      <p:sp>
        <p:nvSpPr>
          <p:cNvPr id="7" name="Text Placeholder 6">
            <a:extLst>
              <a:ext uri="{FF2B5EF4-FFF2-40B4-BE49-F238E27FC236}">
                <a16:creationId xmlns:a16="http://schemas.microsoft.com/office/drawing/2014/main" id="{3243BFD3-C46C-4A33-AEB1-4E7BFE900B2A}"/>
              </a:ext>
            </a:extLst>
          </p:cNvPr>
          <p:cNvSpPr>
            <a:spLocks noGrp="1"/>
          </p:cNvSpPr>
          <p:nvPr>
            <p:ph type="body" idx="1"/>
          </p:nvPr>
        </p:nvSpPr>
        <p:spPr/>
        <p:txBody>
          <a:bodyPr/>
          <a:lstStyle/>
          <a:p>
            <a:endParaRPr lang="de-AT"/>
          </a:p>
        </p:txBody>
      </p:sp>
    </p:spTree>
    <p:extLst>
      <p:ext uri="{BB962C8B-B14F-4D97-AF65-F5344CB8AC3E}">
        <p14:creationId xmlns:p14="http://schemas.microsoft.com/office/powerpoint/2010/main" val="103203078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IIS Logs – Default Website</a:t>
            </a:r>
          </a:p>
        </p:txBody>
      </p:sp>
      <p:sp>
        <p:nvSpPr>
          <p:cNvPr id="2" name="Content Placeholder 1">
            <a:extLst>
              <a:ext uri="{FF2B5EF4-FFF2-40B4-BE49-F238E27FC236}">
                <a16:creationId xmlns:a16="http://schemas.microsoft.com/office/drawing/2014/main" id="{5821B267-A4D2-47CB-9C3C-4A60F7B6F5B4}"/>
              </a:ext>
            </a:extLst>
          </p:cNvPr>
          <p:cNvSpPr>
            <a:spLocks noGrp="1"/>
          </p:cNvSpPr>
          <p:nvPr>
            <p:ph sz="half" idx="1"/>
          </p:nvPr>
        </p:nvSpPr>
        <p:spPr>
          <a:xfrm>
            <a:off x="838200" y="1825625"/>
            <a:ext cx="5943600" cy="4351338"/>
          </a:xfrm>
        </p:spPr>
        <p:txBody>
          <a:bodyPr>
            <a:normAutofit/>
          </a:bodyPr>
          <a:lstStyle/>
          <a:p>
            <a:r>
              <a:rPr lang="de-AT" dirty="0"/>
              <a:t>Default Website ist verantwortlich für Authentifizierung und Routing zum korrekten Mailbox Server</a:t>
            </a:r>
          </a:p>
          <a:p>
            <a:r>
              <a:rPr lang="de-AT" dirty="0"/>
              <a:t>Logs erlauben </a:t>
            </a:r>
            <a:r>
              <a:rPr lang="de-AT" dirty="0" err="1"/>
              <a:t>tracing</a:t>
            </a:r>
            <a:r>
              <a:rPr lang="de-AT" dirty="0"/>
              <a:t> von:</a:t>
            </a:r>
          </a:p>
          <a:p>
            <a:pPr lvl="1"/>
            <a:r>
              <a:rPr lang="de-AT" dirty="0"/>
              <a:t>Problemen bei der Authentifizierung</a:t>
            </a:r>
          </a:p>
          <a:p>
            <a:pPr lvl="1"/>
            <a:r>
              <a:rPr lang="de-AT" dirty="0"/>
              <a:t>Request Statistiken</a:t>
            </a:r>
          </a:p>
          <a:p>
            <a:pPr lvl="1"/>
            <a:r>
              <a:rPr lang="de-AT" dirty="0"/>
              <a:t>Enthalten nur die EAS Befehle</a:t>
            </a:r>
          </a:p>
          <a:p>
            <a:endParaRPr lang="de-AT" dirty="0"/>
          </a:p>
        </p:txBody>
      </p:sp>
      <p:pic>
        <p:nvPicPr>
          <p:cNvPr id="5" name="Picture 4">
            <a:extLst>
              <a:ext uri="{FF2B5EF4-FFF2-40B4-BE49-F238E27FC236}">
                <a16:creationId xmlns:a16="http://schemas.microsoft.com/office/drawing/2014/main" id="{69DEBB83-2DD3-454D-9BBA-A4719B9211C8}"/>
              </a:ext>
            </a:extLst>
          </p:cNvPr>
          <p:cNvPicPr>
            <a:picLocks noChangeAspect="1"/>
          </p:cNvPicPr>
          <p:nvPr/>
        </p:nvPicPr>
        <p:blipFill>
          <a:blip r:embed="rId2"/>
          <a:stretch>
            <a:fillRect/>
          </a:stretch>
        </p:blipFill>
        <p:spPr>
          <a:xfrm>
            <a:off x="5867400" y="4554032"/>
            <a:ext cx="5981700" cy="1733550"/>
          </a:xfrm>
          <a:prstGeom prst="rect">
            <a:avLst/>
          </a:prstGeom>
        </p:spPr>
      </p:pic>
    </p:spTree>
    <p:extLst>
      <p:ext uri="{BB962C8B-B14F-4D97-AF65-F5344CB8AC3E}">
        <p14:creationId xmlns:p14="http://schemas.microsoft.com/office/powerpoint/2010/main" val="64061869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de-AT" dirty="0"/>
              <a:t>Beispiel</a:t>
            </a:r>
          </a:p>
        </p:txBody>
      </p:sp>
      <p:sp>
        <p:nvSpPr>
          <p:cNvPr id="8" name="Content Placeholder 7"/>
          <p:cNvSpPr>
            <a:spLocks noGrp="1"/>
          </p:cNvSpPr>
          <p:nvPr>
            <p:ph type="body" sz="quarter" idx="10"/>
          </p:nvPr>
        </p:nvSpPr>
        <p:spPr>
          <a:xfrm>
            <a:off x="269240" y="1905000"/>
            <a:ext cx="6138064" cy="4322064"/>
          </a:xfrm>
        </p:spPr>
        <p:txBody>
          <a:bodyPr>
            <a:noAutofit/>
          </a:bodyPr>
          <a:lstStyle/>
          <a:p>
            <a:pPr marL="0" indent="0">
              <a:buNone/>
            </a:pPr>
            <a:r>
              <a:rPr lang="en-US" sz="2400" b="1" dirty="0"/>
              <a:t>User</a:t>
            </a:r>
            <a:r>
              <a:rPr lang="en-US" sz="2400" dirty="0"/>
              <a:t>=</a:t>
            </a:r>
            <a:r>
              <a:rPr lang="en-US" sz="2400" b="1" dirty="0" err="1">
                <a:solidFill>
                  <a:srgbClr val="FF0000"/>
                </a:solidFill>
              </a:rPr>
              <a:t>thomas</a:t>
            </a:r>
            <a:r>
              <a:rPr lang="en-US" sz="2400" dirty="0" err="1"/>
              <a:t>&amp;</a:t>
            </a:r>
            <a:r>
              <a:rPr lang="en-US" sz="2400" b="1" dirty="0" err="1"/>
              <a:t>DeviceId</a:t>
            </a:r>
            <a:r>
              <a:rPr lang="en-US" sz="2400" dirty="0"/>
              <a:t>=</a:t>
            </a:r>
            <a:r>
              <a:rPr lang="en-US" sz="2400" b="1" dirty="0">
                <a:solidFill>
                  <a:srgbClr val="FF0000"/>
                </a:solidFill>
              </a:rPr>
              <a:t>UBDKD3QGCL3E7BHS4JJATJVFGA</a:t>
            </a:r>
            <a:r>
              <a:rPr lang="en-US" sz="2400" dirty="0"/>
              <a:t>&amp;</a:t>
            </a:r>
            <a:r>
              <a:rPr lang="en-US" sz="2400" b="1" dirty="0"/>
              <a:t>DeviceType</a:t>
            </a:r>
            <a:r>
              <a:rPr lang="en-US" sz="2400" dirty="0"/>
              <a:t>=</a:t>
            </a:r>
            <a:r>
              <a:rPr lang="en-US" sz="2400" b="1" dirty="0" err="1">
                <a:solidFill>
                  <a:srgbClr val="FF0000"/>
                </a:solidFill>
              </a:rPr>
              <a:t>iPhone</a:t>
            </a:r>
            <a:r>
              <a:rPr lang="en-US" sz="2400" dirty="0" err="1"/>
              <a:t>&amp;</a:t>
            </a:r>
            <a:r>
              <a:rPr lang="en-US" sz="2400" b="1" dirty="0" err="1"/>
              <a:t>Cmd</a:t>
            </a:r>
            <a:r>
              <a:rPr lang="en-US" sz="2400" dirty="0"/>
              <a:t>=</a:t>
            </a:r>
            <a:r>
              <a:rPr lang="en-US" sz="2400" b="1" dirty="0" err="1">
                <a:solidFill>
                  <a:srgbClr val="FF0000"/>
                </a:solidFill>
              </a:rPr>
              <a:t>Sync</a:t>
            </a:r>
            <a:r>
              <a:rPr lang="en-US" sz="2400" dirty="0" err="1"/>
              <a:t>&amp;Log</a:t>
            </a:r>
            <a:r>
              <a:rPr lang="en-US" sz="2400" dirty="0"/>
              <a:t>=PrxFrom:10.1.1.10_</a:t>
            </a:r>
            <a:r>
              <a:rPr lang="en-US" sz="2400" b="1" dirty="0"/>
              <a:t>Ver1</a:t>
            </a:r>
            <a:r>
              <a:rPr lang="en-US" sz="2400" dirty="0"/>
              <a:t>:</a:t>
            </a:r>
            <a:r>
              <a:rPr lang="en-US" sz="2400" b="1" dirty="0">
                <a:solidFill>
                  <a:srgbClr val="FF0000"/>
                </a:solidFill>
              </a:rPr>
              <a:t>160</a:t>
            </a:r>
            <a:r>
              <a:rPr lang="en-US" sz="2400" dirty="0"/>
              <a:t>_</a:t>
            </a:r>
            <a:r>
              <a:rPr lang="en-US" sz="2400" b="1" dirty="0"/>
              <a:t>HH</a:t>
            </a:r>
            <a:r>
              <a:rPr lang="en-US" sz="2400" dirty="0"/>
              <a:t>:</a:t>
            </a:r>
            <a:r>
              <a:rPr lang="en-US" sz="2400" b="1" dirty="0">
                <a:solidFill>
                  <a:srgbClr val="FF0000"/>
                </a:solidFill>
              </a:rPr>
              <a:t>mail.stickler.at</a:t>
            </a:r>
            <a:r>
              <a:rPr lang="en-US" sz="2400" dirty="0"/>
              <a:t>_</a:t>
            </a:r>
            <a:r>
              <a:rPr lang="en-US" sz="2400" b="1" dirty="0"/>
              <a:t>SmtpAdrs</a:t>
            </a:r>
            <a:r>
              <a:rPr lang="en-US" sz="2400" dirty="0"/>
              <a:t>:</a:t>
            </a:r>
            <a:r>
              <a:rPr lang="en-US" sz="2400" b="1" dirty="0">
                <a:solidFill>
                  <a:srgbClr val="FF0000"/>
                </a:solidFill>
              </a:rPr>
              <a:t>Thomas.stickler%stickler.at</a:t>
            </a:r>
            <a:r>
              <a:rPr lang="en-US" sz="2400" dirty="0"/>
              <a:t>_FldrC1:1_Fid:12_</a:t>
            </a:r>
            <a:r>
              <a:rPr lang="en-US" sz="2400" b="1" dirty="0"/>
              <a:t>Ty</a:t>
            </a:r>
            <a:r>
              <a:rPr lang="en-US" sz="2400" dirty="0"/>
              <a:t>:</a:t>
            </a:r>
            <a:r>
              <a:rPr lang="en-US" sz="2400" b="1" dirty="0">
                <a:solidFill>
                  <a:srgbClr val="FF0000"/>
                </a:solidFill>
              </a:rPr>
              <a:t>Em</a:t>
            </a:r>
            <a:r>
              <a:rPr lang="en-US" sz="2400" dirty="0"/>
              <a:t>_</a:t>
            </a:r>
            <a:r>
              <a:rPr lang="en-US" sz="2400" b="1" dirty="0"/>
              <a:t>Filter1</a:t>
            </a:r>
            <a:r>
              <a:rPr lang="en-US" sz="2400" dirty="0"/>
              <a:t>:</a:t>
            </a:r>
            <a:r>
              <a:rPr lang="en-US" sz="2400" b="1" dirty="0">
                <a:solidFill>
                  <a:srgbClr val="FF0000"/>
                </a:solidFill>
              </a:rPr>
              <a:t>3</a:t>
            </a:r>
            <a:r>
              <a:rPr lang="en-US" sz="2400" dirty="0"/>
              <a:t>_</a:t>
            </a:r>
            <a:r>
              <a:rPr lang="en-US" sz="2400" b="1" dirty="0"/>
              <a:t>St</a:t>
            </a:r>
            <a:r>
              <a:rPr lang="en-US" sz="2400" dirty="0"/>
              <a:t>:S_Sk:1447709864_Sks:1447709864_SSKb1:15_SsCmt:15_TotSvC:1_ColdSvC:1_TotLdC:1_MR:0_PSyncType1:ICS_GetChgsIter:1_GetChgsTime:3_Pfs:1_BR:1_BPR:0_Ers:1_Fet:86_Pk:4264520383_</a:t>
            </a:r>
            <a:r>
              <a:rPr lang="en-US" sz="2400" b="1" dirty="0"/>
              <a:t>DevOS</a:t>
            </a:r>
            <a:r>
              <a:rPr lang="en-US" sz="2400" dirty="0"/>
              <a:t>:</a:t>
            </a:r>
            <a:r>
              <a:rPr lang="en-US" sz="2400" b="1" dirty="0">
                <a:solidFill>
                  <a:srgbClr val="FF0000"/>
                </a:solidFill>
              </a:rPr>
              <a:t>iOS+10.3.1+14E304</a:t>
            </a:r>
            <a:r>
              <a:rPr lang="en-US" sz="2400" dirty="0"/>
              <a:t>_SC1:1_</a:t>
            </a:r>
            <a:r>
              <a:rPr lang="en-US" sz="2400" b="1" dirty="0"/>
              <a:t>As</a:t>
            </a:r>
            <a:r>
              <a:rPr lang="en-US" sz="2400" dirty="0"/>
              <a:t>:</a:t>
            </a:r>
            <a:r>
              <a:rPr lang="en-US" sz="2400" b="1" dirty="0">
                <a:solidFill>
                  <a:srgbClr val="FF0000"/>
                </a:solidFill>
              </a:rPr>
              <a:t>AllowedI</a:t>
            </a:r>
            <a:r>
              <a:rPr lang="en-US" sz="2400" dirty="0"/>
              <a:t>_Mbx:ex1.stickler.local_Cafe:ex1.stickler.local</a:t>
            </a:r>
          </a:p>
        </p:txBody>
      </p:sp>
      <p:graphicFrame>
        <p:nvGraphicFramePr>
          <p:cNvPr id="2" name="Table 1"/>
          <p:cNvGraphicFramePr>
            <a:graphicFrameLocks noGrp="1"/>
          </p:cNvGraphicFramePr>
          <p:nvPr>
            <p:extLst>
              <p:ext uri="{D42A27DB-BD31-4B8C-83A1-F6EECF244321}">
                <p14:modId xmlns:p14="http://schemas.microsoft.com/office/powerpoint/2010/main" val="2918939825"/>
              </p:ext>
            </p:extLst>
          </p:nvPr>
        </p:nvGraphicFramePr>
        <p:xfrm>
          <a:off x="6544214" y="1760146"/>
          <a:ext cx="5517776" cy="4957914"/>
        </p:xfrm>
        <a:graphic>
          <a:graphicData uri="http://schemas.openxmlformats.org/drawingml/2006/table">
            <a:tbl>
              <a:tblPr firstRow="1" bandRow="1">
                <a:tableStyleId>{5C22544A-7EE6-4342-B048-85BDC9FD1C3A}</a:tableStyleId>
              </a:tblPr>
              <a:tblGrid>
                <a:gridCol w="2146833">
                  <a:extLst>
                    <a:ext uri="{9D8B030D-6E8A-4147-A177-3AD203B41FA5}">
                      <a16:colId xmlns:a16="http://schemas.microsoft.com/office/drawing/2014/main" val="704006485"/>
                    </a:ext>
                  </a:extLst>
                </a:gridCol>
                <a:gridCol w="3370943">
                  <a:extLst>
                    <a:ext uri="{9D8B030D-6E8A-4147-A177-3AD203B41FA5}">
                      <a16:colId xmlns:a16="http://schemas.microsoft.com/office/drawing/2014/main" val="2801295584"/>
                    </a:ext>
                  </a:extLst>
                </a:gridCol>
              </a:tblGrid>
              <a:tr h="406635">
                <a:tc>
                  <a:txBody>
                    <a:bodyPr/>
                    <a:lstStyle/>
                    <a:p>
                      <a:r>
                        <a:rPr lang="en-US" dirty="0"/>
                        <a:t>Field</a:t>
                      </a:r>
                    </a:p>
                  </a:txBody>
                  <a:tcPr/>
                </a:tc>
                <a:tc>
                  <a:txBody>
                    <a:bodyPr/>
                    <a:lstStyle/>
                    <a:p>
                      <a:r>
                        <a:rPr lang="en-US" dirty="0"/>
                        <a:t>Value</a:t>
                      </a:r>
                    </a:p>
                  </a:txBody>
                  <a:tcPr/>
                </a:tc>
                <a:extLst>
                  <a:ext uri="{0D108BD9-81ED-4DB2-BD59-A6C34878D82A}">
                    <a16:rowId xmlns:a16="http://schemas.microsoft.com/office/drawing/2014/main" val="1715597985"/>
                  </a:ext>
                </a:extLst>
              </a:tr>
              <a:tr h="406635">
                <a:tc>
                  <a:txBody>
                    <a:bodyPr/>
                    <a:lstStyle/>
                    <a:p>
                      <a:r>
                        <a:rPr lang="en-US" sz="1600" b="1" dirty="0"/>
                        <a:t>User</a:t>
                      </a:r>
                    </a:p>
                  </a:txBody>
                  <a:tcPr/>
                </a:tc>
                <a:tc>
                  <a:txBody>
                    <a:bodyPr/>
                    <a:lstStyle/>
                    <a:p>
                      <a:r>
                        <a:rPr lang="en-US" sz="1600" b="1" dirty="0" err="1"/>
                        <a:t>thomas</a:t>
                      </a:r>
                      <a:endParaRPr lang="en-US" sz="1600" b="1" dirty="0"/>
                    </a:p>
                  </a:txBody>
                  <a:tcPr/>
                </a:tc>
                <a:extLst>
                  <a:ext uri="{0D108BD9-81ED-4DB2-BD59-A6C34878D82A}">
                    <a16:rowId xmlns:a16="http://schemas.microsoft.com/office/drawing/2014/main" val="29931717"/>
                  </a:ext>
                </a:extLst>
              </a:tr>
              <a:tr h="409105">
                <a:tc>
                  <a:txBody>
                    <a:bodyPr/>
                    <a:lstStyle/>
                    <a:p>
                      <a:r>
                        <a:rPr lang="en-US" sz="1600" b="1" dirty="0" err="1"/>
                        <a:t>DeviceID</a:t>
                      </a:r>
                      <a:endParaRPr lang="en-US" sz="1600" b="1" dirty="0"/>
                    </a:p>
                  </a:txBody>
                  <a:tcPr/>
                </a:tc>
                <a:tc>
                  <a:txBody>
                    <a:bodyPr/>
                    <a:lstStyle/>
                    <a:p>
                      <a:r>
                        <a:rPr lang="en-US" sz="1600" b="1" dirty="0"/>
                        <a:t>UBDKD3QGCL3E7BHS4JJATJVFGA</a:t>
                      </a:r>
                    </a:p>
                  </a:txBody>
                  <a:tcPr/>
                </a:tc>
                <a:extLst>
                  <a:ext uri="{0D108BD9-81ED-4DB2-BD59-A6C34878D82A}">
                    <a16:rowId xmlns:a16="http://schemas.microsoft.com/office/drawing/2014/main" val="1811265049"/>
                  </a:ext>
                </a:extLst>
              </a:tr>
              <a:tr h="406635">
                <a:tc>
                  <a:txBody>
                    <a:bodyPr/>
                    <a:lstStyle/>
                    <a:p>
                      <a:r>
                        <a:rPr lang="en-US" sz="1600" b="1" dirty="0" err="1"/>
                        <a:t>DeviceType</a:t>
                      </a:r>
                      <a:endParaRPr lang="en-US" sz="1600" b="1" dirty="0"/>
                    </a:p>
                  </a:txBody>
                  <a:tcPr/>
                </a:tc>
                <a:tc>
                  <a:txBody>
                    <a:bodyPr/>
                    <a:lstStyle/>
                    <a:p>
                      <a:r>
                        <a:rPr lang="en-US" sz="1600" b="1" dirty="0"/>
                        <a:t>iPhone</a:t>
                      </a:r>
                    </a:p>
                  </a:txBody>
                  <a:tcPr/>
                </a:tc>
                <a:extLst>
                  <a:ext uri="{0D108BD9-81ED-4DB2-BD59-A6C34878D82A}">
                    <a16:rowId xmlns:a16="http://schemas.microsoft.com/office/drawing/2014/main" val="1951921245"/>
                  </a:ext>
                </a:extLst>
              </a:tr>
              <a:tr h="406635">
                <a:tc>
                  <a:txBody>
                    <a:bodyPr/>
                    <a:lstStyle/>
                    <a:p>
                      <a:r>
                        <a:rPr lang="en-US" sz="1600" b="1" dirty="0" err="1"/>
                        <a:t>Cmd</a:t>
                      </a:r>
                      <a:endParaRPr lang="en-US" sz="1600" b="1" dirty="0"/>
                    </a:p>
                  </a:txBody>
                  <a:tcPr/>
                </a:tc>
                <a:tc>
                  <a:txBody>
                    <a:bodyPr/>
                    <a:lstStyle/>
                    <a:p>
                      <a:r>
                        <a:rPr lang="en-US" sz="1600" b="1" dirty="0"/>
                        <a:t>Sync</a:t>
                      </a:r>
                    </a:p>
                  </a:txBody>
                  <a:tcPr/>
                </a:tc>
                <a:extLst>
                  <a:ext uri="{0D108BD9-81ED-4DB2-BD59-A6C34878D82A}">
                    <a16:rowId xmlns:a16="http://schemas.microsoft.com/office/drawing/2014/main" val="1707477966"/>
                  </a:ext>
                </a:extLst>
              </a:tr>
              <a:tr h="406635">
                <a:tc>
                  <a:txBody>
                    <a:bodyPr/>
                    <a:lstStyle/>
                    <a:p>
                      <a:r>
                        <a:rPr lang="en-US" sz="1600" b="1" dirty="0"/>
                        <a:t>Ver1</a:t>
                      </a:r>
                    </a:p>
                  </a:txBody>
                  <a:tcPr/>
                </a:tc>
                <a:tc>
                  <a:txBody>
                    <a:bodyPr/>
                    <a:lstStyle/>
                    <a:p>
                      <a:r>
                        <a:rPr lang="en-US" sz="1600" b="1" dirty="0"/>
                        <a:t>160</a:t>
                      </a:r>
                    </a:p>
                  </a:txBody>
                  <a:tcPr/>
                </a:tc>
                <a:extLst>
                  <a:ext uri="{0D108BD9-81ED-4DB2-BD59-A6C34878D82A}">
                    <a16:rowId xmlns:a16="http://schemas.microsoft.com/office/drawing/2014/main" val="1364145925"/>
                  </a:ext>
                </a:extLst>
              </a:tr>
              <a:tr h="406635">
                <a:tc>
                  <a:txBody>
                    <a:bodyPr/>
                    <a:lstStyle/>
                    <a:p>
                      <a:r>
                        <a:rPr lang="en-US" sz="1600" b="1" dirty="0"/>
                        <a:t>HH(requested host)</a:t>
                      </a:r>
                    </a:p>
                  </a:txBody>
                  <a:tcPr/>
                </a:tc>
                <a:tc>
                  <a:txBody>
                    <a:bodyPr/>
                    <a:lstStyle/>
                    <a:p>
                      <a:r>
                        <a:rPr lang="en-US" sz="1600" b="1" dirty="0"/>
                        <a:t>mail.stickler.at</a:t>
                      </a:r>
                    </a:p>
                  </a:txBody>
                  <a:tcPr/>
                </a:tc>
                <a:extLst>
                  <a:ext uri="{0D108BD9-81ED-4DB2-BD59-A6C34878D82A}">
                    <a16:rowId xmlns:a16="http://schemas.microsoft.com/office/drawing/2014/main" val="642798884"/>
                  </a:ext>
                </a:extLst>
              </a:tr>
              <a:tr h="482459">
                <a:tc>
                  <a:txBody>
                    <a:bodyPr/>
                    <a:lstStyle/>
                    <a:p>
                      <a:r>
                        <a:rPr lang="en-US" sz="1600" b="1" dirty="0" err="1"/>
                        <a:t>SmtpAdrs</a:t>
                      </a:r>
                      <a:endParaRPr lang="en-US" sz="1600" b="1" dirty="0"/>
                    </a:p>
                  </a:txBody>
                  <a:tcPr/>
                </a:tc>
                <a:tc>
                  <a:txBody>
                    <a:bodyPr/>
                    <a:lstStyle/>
                    <a:p>
                      <a:r>
                        <a:rPr lang="en-US" sz="1600" b="1" dirty="0">
                          <a:hlinkClick r:id="rId3"/>
                        </a:rPr>
                        <a:t>thomas.stickler@stickler.at</a:t>
                      </a:r>
                      <a:endParaRPr lang="en-US" sz="1600" b="1" dirty="0"/>
                    </a:p>
                  </a:txBody>
                  <a:tcPr/>
                </a:tc>
                <a:extLst>
                  <a:ext uri="{0D108BD9-81ED-4DB2-BD59-A6C34878D82A}">
                    <a16:rowId xmlns:a16="http://schemas.microsoft.com/office/drawing/2014/main" val="1972805109"/>
                  </a:ext>
                </a:extLst>
              </a:tr>
              <a:tr h="406635">
                <a:tc>
                  <a:txBody>
                    <a:bodyPr/>
                    <a:lstStyle/>
                    <a:p>
                      <a:r>
                        <a:rPr lang="en-US" sz="1600" b="1" dirty="0"/>
                        <a:t>Ty (type)</a:t>
                      </a:r>
                    </a:p>
                  </a:txBody>
                  <a:tcPr/>
                </a:tc>
                <a:tc>
                  <a:txBody>
                    <a:bodyPr/>
                    <a:lstStyle/>
                    <a:p>
                      <a:r>
                        <a:rPr lang="en-US" sz="1600" b="1" dirty="0" err="1"/>
                        <a:t>Em</a:t>
                      </a:r>
                      <a:r>
                        <a:rPr lang="en-US" sz="1600" b="1" dirty="0"/>
                        <a:t> (e-mail)</a:t>
                      </a:r>
                      <a:r>
                        <a:rPr lang="en-US" sz="1600" b="1" baseline="0" dirty="0"/>
                        <a:t> </a:t>
                      </a:r>
                      <a:endParaRPr lang="en-US" sz="1600" b="1" dirty="0"/>
                    </a:p>
                  </a:txBody>
                  <a:tcPr/>
                </a:tc>
                <a:extLst>
                  <a:ext uri="{0D108BD9-81ED-4DB2-BD59-A6C34878D82A}">
                    <a16:rowId xmlns:a16="http://schemas.microsoft.com/office/drawing/2014/main" val="2131676685"/>
                  </a:ext>
                </a:extLst>
              </a:tr>
              <a:tr h="406635">
                <a:tc>
                  <a:txBody>
                    <a:bodyPr/>
                    <a:lstStyle/>
                    <a:p>
                      <a:r>
                        <a:rPr lang="en-US" sz="1600" b="1" dirty="0"/>
                        <a:t>Filter1 (time range)</a:t>
                      </a:r>
                    </a:p>
                  </a:txBody>
                  <a:tcPr/>
                </a:tc>
                <a:tc>
                  <a:txBody>
                    <a:bodyPr/>
                    <a:lstStyle/>
                    <a:p>
                      <a:r>
                        <a:rPr lang="en-US" sz="1600" b="1" dirty="0"/>
                        <a:t>3 (1 week)</a:t>
                      </a:r>
                    </a:p>
                  </a:txBody>
                  <a:tcPr/>
                </a:tc>
                <a:extLst>
                  <a:ext uri="{0D108BD9-81ED-4DB2-BD59-A6C34878D82A}">
                    <a16:rowId xmlns:a16="http://schemas.microsoft.com/office/drawing/2014/main" val="1540984560"/>
                  </a:ext>
                </a:extLst>
              </a:tr>
              <a:tr h="406635">
                <a:tc>
                  <a:txBody>
                    <a:bodyPr/>
                    <a:lstStyle/>
                    <a:p>
                      <a:r>
                        <a:rPr lang="en-US" sz="1600" b="1" dirty="0" err="1"/>
                        <a:t>DevOS</a:t>
                      </a:r>
                      <a:endParaRPr lang="en-US" sz="1600" b="1" dirty="0"/>
                    </a:p>
                  </a:txBody>
                  <a:tcPr/>
                </a:tc>
                <a:tc>
                  <a:txBody>
                    <a:bodyPr/>
                    <a:lstStyle/>
                    <a:p>
                      <a:r>
                        <a:rPr lang="en-US" sz="1600" b="1" dirty="0"/>
                        <a:t>iOS+10.3.1+14E304</a:t>
                      </a:r>
                    </a:p>
                  </a:txBody>
                  <a:tcPr/>
                </a:tc>
                <a:extLst>
                  <a:ext uri="{0D108BD9-81ED-4DB2-BD59-A6C34878D82A}">
                    <a16:rowId xmlns:a16="http://schemas.microsoft.com/office/drawing/2014/main" val="778065379"/>
                  </a:ext>
                </a:extLst>
              </a:tr>
              <a:tr h="406635">
                <a:tc>
                  <a:txBody>
                    <a:bodyPr/>
                    <a:lstStyle/>
                    <a:p>
                      <a:r>
                        <a:rPr lang="en-US" sz="1600" b="1" dirty="0"/>
                        <a:t>As</a:t>
                      </a:r>
                    </a:p>
                  </a:txBody>
                  <a:tcPr/>
                </a:tc>
                <a:tc>
                  <a:txBody>
                    <a:bodyPr/>
                    <a:lstStyle/>
                    <a:p>
                      <a:r>
                        <a:rPr lang="en-US" sz="1600" b="1" dirty="0" err="1"/>
                        <a:t>Allowedl</a:t>
                      </a:r>
                      <a:endParaRPr lang="en-US" sz="1600" b="1" dirty="0"/>
                    </a:p>
                  </a:txBody>
                  <a:tcPr/>
                </a:tc>
                <a:extLst>
                  <a:ext uri="{0D108BD9-81ED-4DB2-BD59-A6C34878D82A}">
                    <a16:rowId xmlns:a16="http://schemas.microsoft.com/office/drawing/2014/main" val="2814277990"/>
                  </a:ext>
                </a:extLst>
              </a:tr>
            </a:tbl>
          </a:graphicData>
        </a:graphic>
      </p:graphicFrame>
    </p:spTree>
    <p:extLst>
      <p:ext uri="{BB962C8B-B14F-4D97-AF65-F5344CB8AC3E}">
        <p14:creationId xmlns:p14="http://schemas.microsoft.com/office/powerpoint/2010/main" val="1252230316"/>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FC2D5-5FE4-47E5-8E43-DD5FFC213434}"/>
              </a:ext>
            </a:extLst>
          </p:cNvPr>
          <p:cNvSpPr>
            <a:spLocks noGrp="1"/>
          </p:cNvSpPr>
          <p:nvPr>
            <p:ph type="title"/>
          </p:nvPr>
        </p:nvSpPr>
        <p:spPr/>
        <p:txBody>
          <a:bodyPr/>
          <a:lstStyle/>
          <a:p>
            <a:r>
              <a:rPr lang="de-AT"/>
              <a:t>IIS Logs - Felder</a:t>
            </a:r>
            <a:endParaRPr lang="de-AT" dirty="0"/>
          </a:p>
        </p:txBody>
      </p:sp>
      <p:sp>
        <p:nvSpPr>
          <p:cNvPr id="23" name="Content Placeholder 22">
            <a:extLst>
              <a:ext uri="{FF2B5EF4-FFF2-40B4-BE49-F238E27FC236}">
                <a16:creationId xmlns:a16="http://schemas.microsoft.com/office/drawing/2014/main" id="{043B4BC1-817F-4175-8A56-208B4A3E1C4F}"/>
              </a:ext>
            </a:extLst>
          </p:cNvPr>
          <p:cNvSpPr>
            <a:spLocks noGrp="1"/>
          </p:cNvSpPr>
          <p:nvPr>
            <p:ph sz="half" idx="1"/>
          </p:nvPr>
        </p:nvSpPr>
        <p:spPr/>
        <p:txBody>
          <a:bodyPr/>
          <a:lstStyle/>
          <a:p>
            <a:r>
              <a:rPr lang="de-AT" dirty="0"/>
              <a:t>Exchange zeichnet sehr viele Daten in den IIS </a:t>
            </a:r>
            <a:r>
              <a:rPr lang="de-AT" dirty="0" err="1"/>
              <a:t>logs</a:t>
            </a:r>
            <a:r>
              <a:rPr lang="de-AT" dirty="0"/>
              <a:t> auf (</a:t>
            </a:r>
            <a:r>
              <a:rPr lang="de-AT" dirty="0" err="1"/>
              <a:t>cs-uri-query</a:t>
            </a:r>
            <a:r>
              <a:rPr lang="de-AT" dirty="0"/>
              <a:t>). </a:t>
            </a:r>
          </a:p>
          <a:p>
            <a:r>
              <a:rPr lang="de-AT" dirty="0"/>
              <a:t>Die Tabelle zeigt nur einen Auszug der Felder, aber die wichtigsten für Analysezwecke</a:t>
            </a:r>
          </a:p>
          <a:p>
            <a:endParaRPr lang="de-AT" dirty="0"/>
          </a:p>
        </p:txBody>
      </p:sp>
      <p:pic>
        <p:nvPicPr>
          <p:cNvPr id="24" name="Content Placeholder 12">
            <a:extLst>
              <a:ext uri="{FF2B5EF4-FFF2-40B4-BE49-F238E27FC236}">
                <a16:creationId xmlns:a16="http://schemas.microsoft.com/office/drawing/2014/main" id="{1D733949-219C-4459-B81F-627B1F0AAAFA}"/>
              </a:ext>
            </a:extLst>
          </p:cNvPr>
          <p:cNvPicPr>
            <a:picLocks noChangeAspect="1"/>
          </p:cNvPicPr>
          <p:nvPr/>
        </p:nvPicPr>
        <p:blipFill>
          <a:blip r:embed="rId2"/>
          <a:stretch>
            <a:fillRect/>
          </a:stretch>
        </p:blipFill>
        <p:spPr>
          <a:xfrm>
            <a:off x="6136134" y="152400"/>
            <a:ext cx="5870460" cy="6629400"/>
          </a:xfrm>
          <a:prstGeom prst="rect">
            <a:avLst/>
          </a:prstGeom>
        </p:spPr>
      </p:pic>
    </p:spTree>
    <p:extLst>
      <p:ext uri="{BB962C8B-B14F-4D97-AF65-F5344CB8AC3E}">
        <p14:creationId xmlns:p14="http://schemas.microsoft.com/office/powerpoint/2010/main" val="104475659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5D31481-77D2-43DA-9225-27706ED7BEC5}"/>
              </a:ext>
            </a:extLst>
          </p:cNvPr>
          <p:cNvSpPr>
            <a:spLocks noGrp="1"/>
          </p:cNvSpPr>
          <p:nvPr>
            <p:ph type="title"/>
          </p:nvPr>
        </p:nvSpPr>
        <p:spPr/>
        <p:txBody>
          <a:bodyPr/>
          <a:lstStyle/>
          <a:p>
            <a:r>
              <a:rPr lang="de-AT" dirty="0"/>
              <a:t>ActiveSync Device Logging</a:t>
            </a:r>
          </a:p>
        </p:txBody>
      </p:sp>
      <p:sp>
        <p:nvSpPr>
          <p:cNvPr id="5" name="Content Placeholder 4">
            <a:extLst>
              <a:ext uri="{FF2B5EF4-FFF2-40B4-BE49-F238E27FC236}">
                <a16:creationId xmlns:a16="http://schemas.microsoft.com/office/drawing/2014/main" id="{3B509318-22E5-49CD-9A16-6AF5A5AEA0E0}"/>
              </a:ext>
            </a:extLst>
          </p:cNvPr>
          <p:cNvSpPr>
            <a:spLocks noGrp="1"/>
          </p:cNvSpPr>
          <p:nvPr>
            <p:ph idx="1"/>
          </p:nvPr>
        </p:nvSpPr>
        <p:spPr/>
        <p:txBody>
          <a:bodyPr/>
          <a:lstStyle/>
          <a:p>
            <a:r>
              <a:rPr lang="de-AT" dirty="0" err="1"/>
              <a:t>Requests</a:t>
            </a:r>
            <a:r>
              <a:rPr lang="de-AT" dirty="0"/>
              <a:t> werden am Gerät protokolliert</a:t>
            </a:r>
          </a:p>
          <a:p>
            <a:r>
              <a:rPr lang="de-AT" dirty="0"/>
              <a:t>Aktivierung mittels Shell:</a:t>
            </a:r>
          </a:p>
          <a:p>
            <a:pPr marL="0" indent="0">
              <a:buNone/>
            </a:pPr>
            <a:r>
              <a:rPr lang="de-AT" dirty="0">
                <a:solidFill>
                  <a:schemeClr val="accent5"/>
                </a:solidFill>
                <a:latin typeface="Consolas" panose="020B0609020204030204" pitchFamily="49" charset="0"/>
                <a:cs typeface="Consolas" panose="020B0609020204030204" pitchFamily="49" charset="0"/>
              </a:rPr>
              <a:t>Set-</a:t>
            </a:r>
            <a:r>
              <a:rPr lang="de-AT" dirty="0" err="1">
                <a:solidFill>
                  <a:schemeClr val="accent5"/>
                </a:solidFill>
                <a:latin typeface="Consolas" panose="020B0609020204030204" pitchFamily="49" charset="0"/>
                <a:cs typeface="Consolas" panose="020B0609020204030204" pitchFamily="49" charset="0"/>
              </a:rPr>
              <a:t>CASMailbox</a:t>
            </a:r>
            <a:r>
              <a:rPr lang="de-AT" dirty="0">
                <a:solidFill>
                  <a:schemeClr val="accent5"/>
                </a:solidFill>
                <a:latin typeface="Consolas" panose="020B0609020204030204" pitchFamily="49" charset="0"/>
                <a:cs typeface="Consolas" panose="020B0609020204030204" pitchFamily="49" charset="0"/>
              </a:rPr>
              <a:t> alias -</a:t>
            </a:r>
            <a:r>
              <a:rPr lang="de-AT" dirty="0" err="1">
                <a:solidFill>
                  <a:schemeClr val="accent5"/>
                </a:solidFill>
                <a:latin typeface="Consolas" panose="020B0609020204030204" pitchFamily="49" charset="0"/>
                <a:cs typeface="Consolas" panose="020B0609020204030204" pitchFamily="49" charset="0"/>
              </a:rPr>
              <a:t>ActiveSyncDebugLogging</a:t>
            </a:r>
            <a:r>
              <a:rPr lang="de-AT" dirty="0">
                <a:solidFill>
                  <a:schemeClr val="accent5"/>
                </a:solidFill>
                <a:latin typeface="Consolas" panose="020B0609020204030204" pitchFamily="49" charset="0"/>
                <a:cs typeface="Consolas" panose="020B0609020204030204" pitchFamily="49" charset="0"/>
              </a:rPr>
              <a:t>:$</a:t>
            </a:r>
            <a:r>
              <a:rPr lang="de-AT" dirty="0" err="1">
                <a:solidFill>
                  <a:schemeClr val="accent5"/>
                </a:solidFill>
                <a:latin typeface="Consolas" panose="020B0609020204030204" pitchFamily="49" charset="0"/>
                <a:cs typeface="Consolas" panose="020B0609020204030204" pitchFamily="49" charset="0"/>
              </a:rPr>
              <a:t>true</a:t>
            </a:r>
            <a:endParaRPr lang="de-AT" dirty="0">
              <a:solidFill>
                <a:schemeClr val="accent5"/>
              </a:solidFill>
              <a:latin typeface="Consolas" panose="020B0609020204030204" pitchFamily="49" charset="0"/>
              <a:cs typeface="Consolas" panose="020B0609020204030204" pitchFamily="49" charset="0"/>
            </a:endParaRPr>
          </a:p>
          <a:p>
            <a:r>
              <a:rPr lang="de-AT" dirty="0"/>
              <a:t>Aktivierung im GUI:</a:t>
            </a:r>
          </a:p>
          <a:p>
            <a:pPr lvl="1"/>
            <a:r>
              <a:rPr lang="de-AT" dirty="0"/>
              <a:t>Im ECP auf Benutzerpostfach verbinden</a:t>
            </a:r>
          </a:p>
          <a:p>
            <a:pPr lvl="1"/>
            <a:r>
              <a:rPr lang="de-AT" dirty="0"/>
              <a:t>Unter „Phone“ </a:t>
            </a:r>
            <a:r>
              <a:rPr lang="de-AT" dirty="0" err="1"/>
              <a:t>logging</a:t>
            </a:r>
            <a:r>
              <a:rPr lang="de-AT" dirty="0"/>
              <a:t> für Gerät aktivieren</a:t>
            </a:r>
          </a:p>
          <a:p>
            <a:pPr lvl="1"/>
            <a:endParaRPr lang="de-AT" dirty="0">
              <a:solidFill>
                <a:schemeClr val="accent5"/>
              </a:solidFill>
              <a:latin typeface="Consolas" panose="020B0609020204030204" pitchFamily="49" charset="0"/>
              <a:cs typeface="Consolas" panose="020B0609020204030204" pitchFamily="49" charset="0"/>
            </a:endParaRPr>
          </a:p>
        </p:txBody>
      </p:sp>
      <p:pic>
        <p:nvPicPr>
          <p:cNvPr id="6" name="Picture 5">
            <a:extLst>
              <a:ext uri="{FF2B5EF4-FFF2-40B4-BE49-F238E27FC236}">
                <a16:creationId xmlns:a16="http://schemas.microsoft.com/office/drawing/2014/main" id="{D6B11EE4-81DD-4FF5-95DA-C8F5E5A3F055}"/>
              </a:ext>
            </a:extLst>
          </p:cNvPr>
          <p:cNvPicPr>
            <a:picLocks noChangeAspect="1"/>
          </p:cNvPicPr>
          <p:nvPr/>
        </p:nvPicPr>
        <p:blipFill>
          <a:blip r:embed="rId2"/>
          <a:stretch>
            <a:fillRect/>
          </a:stretch>
        </p:blipFill>
        <p:spPr>
          <a:xfrm>
            <a:off x="7239000" y="3429000"/>
            <a:ext cx="3742857" cy="3000000"/>
          </a:xfrm>
          <a:prstGeom prst="rect">
            <a:avLst/>
          </a:prstGeom>
        </p:spPr>
      </p:pic>
    </p:spTree>
    <p:extLst>
      <p:ext uri="{BB962C8B-B14F-4D97-AF65-F5344CB8AC3E}">
        <p14:creationId xmlns:p14="http://schemas.microsoft.com/office/powerpoint/2010/main" val="154898568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CB2B9-1649-44FD-97D7-36C167815876}"/>
              </a:ext>
            </a:extLst>
          </p:cNvPr>
          <p:cNvSpPr>
            <a:spLocks noGrp="1"/>
          </p:cNvSpPr>
          <p:nvPr>
            <p:ph type="title"/>
          </p:nvPr>
        </p:nvSpPr>
        <p:spPr/>
        <p:txBody>
          <a:bodyPr/>
          <a:lstStyle/>
          <a:p>
            <a:r>
              <a:rPr lang="de-AT" dirty="0"/>
              <a:t>Device Logs abholen</a:t>
            </a:r>
          </a:p>
        </p:txBody>
      </p:sp>
      <p:sp>
        <p:nvSpPr>
          <p:cNvPr id="3" name="Content Placeholder 2">
            <a:extLst>
              <a:ext uri="{FF2B5EF4-FFF2-40B4-BE49-F238E27FC236}">
                <a16:creationId xmlns:a16="http://schemas.microsoft.com/office/drawing/2014/main" id="{FBEC03E6-4ED1-40C4-8C5C-6E1C2892839E}"/>
              </a:ext>
            </a:extLst>
          </p:cNvPr>
          <p:cNvSpPr>
            <a:spLocks noGrp="1"/>
          </p:cNvSpPr>
          <p:nvPr>
            <p:ph idx="1"/>
          </p:nvPr>
        </p:nvSpPr>
        <p:spPr/>
        <p:txBody>
          <a:bodyPr/>
          <a:lstStyle/>
          <a:p>
            <a:r>
              <a:rPr lang="de-AT" dirty="0"/>
              <a:t>Abrufen der Logs mittels Shell:</a:t>
            </a:r>
          </a:p>
          <a:p>
            <a:pPr marL="0" indent="0">
              <a:buNone/>
            </a:pPr>
            <a:r>
              <a:rPr lang="de-AT" dirty="0">
                <a:solidFill>
                  <a:schemeClr val="accent5"/>
                </a:solidFill>
                <a:latin typeface="Consolas" panose="020B0609020204030204" pitchFamily="49" charset="0"/>
              </a:rPr>
              <a:t>Get-MobileDeviceStatistics -Mailbox alias</a:t>
            </a:r>
            <a:br>
              <a:rPr lang="de-AT" dirty="0">
                <a:solidFill>
                  <a:schemeClr val="accent5"/>
                </a:solidFill>
                <a:latin typeface="Consolas" panose="020B0609020204030204" pitchFamily="49" charset="0"/>
              </a:rPr>
            </a:br>
            <a:r>
              <a:rPr lang="de-AT" dirty="0">
                <a:solidFill>
                  <a:schemeClr val="accent5"/>
                </a:solidFill>
                <a:latin typeface="Consolas" panose="020B0609020204030204" pitchFamily="49" charset="0"/>
              </a:rPr>
              <a:t>-GetMailboxLog -NotificationEmailAddresses </a:t>
            </a:r>
            <a:r>
              <a:rPr lang="de-AT" dirty="0">
                <a:solidFill>
                  <a:schemeClr val="accent5"/>
                </a:solidFill>
                <a:latin typeface="Consolas" panose="020B0609020204030204" pitchFamily="49" charset="0"/>
                <a:hlinkClick r:id="rId2"/>
              </a:rPr>
              <a:t>yourEmailAddress@contoso.com</a:t>
            </a:r>
            <a:endParaRPr lang="de-AT" dirty="0">
              <a:solidFill>
                <a:schemeClr val="accent5"/>
              </a:solidFill>
              <a:latin typeface="Consolas" panose="020B0609020204030204" pitchFamily="49" charset="0"/>
            </a:endParaRPr>
          </a:p>
          <a:p>
            <a:r>
              <a:rPr lang="de-AT" dirty="0"/>
              <a:t>Logs kommen per Email…</a:t>
            </a:r>
          </a:p>
          <a:p>
            <a:endParaRPr lang="de-AT" dirty="0"/>
          </a:p>
        </p:txBody>
      </p:sp>
    </p:spTree>
    <p:extLst>
      <p:ext uri="{BB962C8B-B14F-4D97-AF65-F5344CB8AC3E}">
        <p14:creationId xmlns:p14="http://schemas.microsoft.com/office/powerpoint/2010/main" val="1947443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Das Internet befragen…</a:t>
            </a:r>
            <a:endParaRPr lang="de-AT" noProof="0" dirty="0"/>
          </a:p>
        </p:txBody>
      </p:sp>
      <p:sp>
        <p:nvSpPr>
          <p:cNvPr id="3" name="Text Placeholder 2"/>
          <p:cNvSpPr>
            <a:spLocks noGrp="1"/>
          </p:cNvSpPr>
          <p:nvPr>
            <p:ph idx="1"/>
          </p:nvPr>
        </p:nvSpPr>
        <p:spPr/>
        <p:txBody>
          <a:bodyPr/>
          <a:lstStyle/>
          <a:p>
            <a:r>
              <a:rPr lang="de-AT" noProof="0"/>
              <a:t>Mit der Suchmaschine der Wahl…</a:t>
            </a:r>
          </a:p>
          <a:p>
            <a:r>
              <a:rPr lang="de-AT" noProof="0"/>
              <a:t>Problem: Fülle an „Info“</a:t>
            </a:r>
          </a:p>
          <a:p>
            <a:pPr lvl="1"/>
            <a:r>
              <a:rPr lang="de-AT" noProof="0"/>
              <a:t>Sehr viele unqualifizierte Antworten von selbst ernannten Experten</a:t>
            </a:r>
          </a:p>
          <a:p>
            <a:r>
              <a:rPr lang="de-AT" noProof="0"/>
              <a:t>Folgende Seiten liefern (meistens) gute qualifizierte Ergebnisse:</a:t>
            </a:r>
          </a:p>
          <a:p>
            <a:pPr lvl="1"/>
            <a:r>
              <a:rPr lang="de-AT" noProof="0"/>
              <a:t>social.technet.com</a:t>
            </a:r>
          </a:p>
          <a:p>
            <a:pPr lvl="1"/>
            <a:r>
              <a:rPr lang="de-AT" noProof="0"/>
              <a:t>support.microsoft.com</a:t>
            </a:r>
          </a:p>
          <a:p>
            <a:pPr lvl="1"/>
            <a:r>
              <a:rPr lang="de-AT" noProof="0"/>
              <a:t>Blogs…</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7</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72941632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de-AT"/>
              <a:t>MailboxLogParser</a:t>
            </a:r>
          </a:p>
        </p:txBody>
      </p:sp>
      <p:sp>
        <p:nvSpPr>
          <p:cNvPr id="3" name="Content Placeholder 2">
            <a:extLst>
              <a:ext uri="{FF2B5EF4-FFF2-40B4-BE49-F238E27FC236}">
                <a16:creationId xmlns:a16="http://schemas.microsoft.com/office/drawing/2014/main" id="{58009525-DA37-4A23-9FE9-6D842391A2CE}"/>
              </a:ext>
            </a:extLst>
          </p:cNvPr>
          <p:cNvSpPr>
            <a:spLocks noGrp="1"/>
          </p:cNvSpPr>
          <p:nvPr>
            <p:ph idx="1"/>
          </p:nvPr>
        </p:nvSpPr>
        <p:spPr/>
        <p:txBody>
          <a:bodyPr/>
          <a:lstStyle/>
          <a:p>
            <a:r>
              <a:rPr lang="de-AT" dirty="0"/>
              <a:t>Tool das die Analyse der Exchange ActiveSync mailbox logs vereinfacht</a:t>
            </a:r>
          </a:p>
          <a:p>
            <a:r>
              <a:rPr lang="de-AT" dirty="0"/>
              <a:t>Zeigt Logs in einer einfach zu lesenden Form an</a:t>
            </a:r>
          </a:p>
          <a:p>
            <a:r>
              <a:rPr lang="de-AT" dirty="0"/>
              <a:t>Kann Logs zur weiteren Analyse in CSV exportieren</a:t>
            </a:r>
          </a:p>
          <a:p>
            <a:r>
              <a:rPr lang="de-AT" dirty="0"/>
              <a:t>Download:</a:t>
            </a:r>
          </a:p>
          <a:p>
            <a:pPr marL="0" indent="0">
              <a:buNone/>
            </a:pPr>
            <a:r>
              <a:rPr lang="de-AT" dirty="0">
                <a:hlinkClick r:id="rId2"/>
              </a:rPr>
              <a:t>https://github.com/edwin-huber/MailboxLogParser/releases</a:t>
            </a:r>
            <a:endParaRPr lang="de-AT" dirty="0"/>
          </a:p>
          <a:p>
            <a:endParaRPr lang="de-AT" dirty="0"/>
          </a:p>
        </p:txBody>
      </p:sp>
    </p:spTree>
    <p:extLst>
      <p:ext uri="{BB962C8B-B14F-4D97-AF65-F5344CB8AC3E}">
        <p14:creationId xmlns:p14="http://schemas.microsoft.com/office/powerpoint/2010/main" val="355736931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AT" noProof="0" dirty="0">
                <a:solidFill>
                  <a:srgbClr val="C00000"/>
                </a:solidFill>
              </a:rPr>
              <a:t>Transport</a:t>
            </a:r>
          </a:p>
        </p:txBody>
      </p:sp>
      <p:sp>
        <p:nvSpPr>
          <p:cNvPr id="2" name="Text Placeholder 1"/>
          <p:cNvSpPr>
            <a:spLocks noGrp="1"/>
          </p:cNvSpPr>
          <p:nvPr>
            <p:ph type="body" idx="1"/>
          </p:nvPr>
        </p:nvSpPr>
        <p:spPr/>
        <p:txBody>
          <a:bodyPr/>
          <a:lstStyle/>
          <a:p>
            <a:endParaRPr lang="de-AT"/>
          </a:p>
        </p:txBody>
      </p:sp>
      <p:sp>
        <p:nvSpPr>
          <p:cNvPr id="5" name="Slide Number Placeholder 4"/>
          <p:cNvSpPr>
            <a:spLocks noGrp="1"/>
          </p:cNvSpPr>
          <p:nvPr>
            <p:ph type="sldNum" sz="quarter" idx="12"/>
          </p:nvPr>
        </p:nvSpPr>
        <p:spPr/>
        <p:txBody>
          <a:bodyPr/>
          <a:lstStyle/>
          <a:p>
            <a:fld id="{13FD4393-7175-4792-98E0-59A7B5E9D5E7}" type="slidenum">
              <a:rPr lang="de-AT" smtClean="0"/>
              <a:pPr/>
              <a:t>71</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8365261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de-AT" noProof="0" dirty="0"/>
              <a:t>Exchange 2019 Transport</a:t>
            </a:r>
            <a:br>
              <a:rPr lang="de-AT" noProof="0" dirty="0"/>
            </a:br>
            <a:r>
              <a:rPr lang="de-AT" sz="2700" noProof="0" dirty="0"/>
              <a:t>Architektur</a:t>
            </a:r>
            <a:endParaRPr lang="de-AT" noProof="0" dirty="0"/>
          </a:p>
        </p:txBody>
      </p:sp>
      <p:sp>
        <p:nvSpPr>
          <p:cNvPr id="2" name="Content Placeholder 1">
            <a:extLst>
              <a:ext uri="{FF2B5EF4-FFF2-40B4-BE49-F238E27FC236}">
                <a16:creationId xmlns:a16="http://schemas.microsoft.com/office/drawing/2014/main" id="{826AF76A-1F82-4CF0-AF2C-51B51A3CCA2A}"/>
              </a:ext>
            </a:extLst>
          </p:cNvPr>
          <p:cNvSpPr>
            <a:spLocks noGrp="1"/>
          </p:cNvSpPr>
          <p:nvPr>
            <p:ph sz="half" idx="1"/>
          </p:nvPr>
        </p:nvSpPr>
        <p:spPr/>
        <p:txBody>
          <a:bodyPr/>
          <a:lstStyle/>
          <a:p>
            <a:r>
              <a:rPr lang="de-AT" dirty="0"/>
              <a:t>4 Transport Services</a:t>
            </a:r>
          </a:p>
          <a:p>
            <a:pPr lvl="1"/>
            <a:r>
              <a:rPr lang="de-AT" dirty="0"/>
              <a:t>Front End Transport</a:t>
            </a:r>
          </a:p>
          <a:p>
            <a:pPr lvl="2"/>
            <a:r>
              <a:rPr lang="de-AT" dirty="0"/>
              <a:t>Protocol Proxy</a:t>
            </a:r>
          </a:p>
          <a:p>
            <a:pPr lvl="2"/>
            <a:r>
              <a:rPr lang="de-AT" dirty="0" err="1"/>
              <a:t>Stateless</a:t>
            </a:r>
            <a:endParaRPr lang="de-AT" dirty="0"/>
          </a:p>
          <a:p>
            <a:pPr lvl="1"/>
            <a:r>
              <a:rPr lang="de-AT" dirty="0"/>
              <a:t>Transport</a:t>
            </a:r>
          </a:p>
          <a:p>
            <a:pPr lvl="2"/>
            <a:r>
              <a:rPr lang="de-AT" dirty="0"/>
              <a:t>Processing der Nachrichten</a:t>
            </a:r>
          </a:p>
          <a:p>
            <a:pPr lvl="2"/>
            <a:r>
              <a:rPr lang="de-AT" dirty="0" err="1"/>
              <a:t>Queueing</a:t>
            </a:r>
            <a:endParaRPr lang="de-AT" dirty="0"/>
          </a:p>
          <a:p>
            <a:pPr lvl="1"/>
            <a:r>
              <a:rPr lang="de-AT" dirty="0"/>
              <a:t>Mailbox Transport </a:t>
            </a:r>
            <a:r>
              <a:rPr lang="de-AT" dirty="0" err="1"/>
              <a:t>Delivery</a:t>
            </a:r>
            <a:endParaRPr lang="de-AT" dirty="0"/>
          </a:p>
          <a:p>
            <a:pPr lvl="2"/>
            <a:r>
              <a:rPr lang="de-AT" dirty="0"/>
              <a:t>RPC Connectivity Mailzustellung</a:t>
            </a:r>
          </a:p>
          <a:p>
            <a:pPr lvl="1"/>
            <a:r>
              <a:rPr lang="de-AT" dirty="0"/>
              <a:t>Mailbox Transport Submission</a:t>
            </a:r>
          </a:p>
          <a:p>
            <a:pPr lvl="2"/>
            <a:r>
              <a:rPr lang="de-AT" dirty="0"/>
              <a:t>RPC Connectivity Mailversand</a:t>
            </a:r>
          </a:p>
        </p:txBody>
      </p:sp>
      <p:sp>
        <p:nvSpPr>
          <p:cNvPr id="5" name="Slide Number Placeholder 4"/>
          <p:cNvSpPr>
            <a:spLocks noGrp="1"/>
          </p:cNvSpPr>
          <p:nvPr>
            <p:ph type="sldNum" sz="quarter" idx="12"/>
          </p:nvPr>
        </p:nvSpPr>
        <p:spPr/>
        <p:txBody>
          <a:bodyPr/>
          <a:lstStyle/>
          <a:p>
            <a:fld id="{13FD4393-7175-4792-98E0-59A7B5E9D5E7}" type="slidenum">
              <a:rPr lang="de-AT" smtClean="0"/>
              <a:pPr/>
              <a:t>72</a:t>
            </a:fld>
            <a:br>
              <a:rPr lang="de-AT"/>
            </a:br>
            <a:r>
              <a:rPr lang="de-AT"/>
              <a:t> © ETC </a:t>
            </a:r>
            <a:fld id="{CC69AB7A-C4F2-4C29-9E9D-A4F474B1EA3D}" type="datetime6">
              <a:rPr lang="de-AT" smtClean="0"/>
              <a:pPr/>
              <a:t>Februar 21</a:t>
            </a:fld>
            <a:endParaRPr lang="de-AT"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1400" y="138112"/>
            <a:ext cx="4657546" cy="6400800"/>
          </a:xfrm>
          <a:prstGeom prst="rect">
            <a:avLst/>
          </a:prstGeom>
        </p:spPr>
      </p:pic>
    </p:spTree>
    <p:extLst>
      <p:ext uri="{BB962C8B-B14F-4D97-AF65-F5344CB8AC3E}">
        <p14:creationId xmlns:p14="http://schemas.microsoft.com/office/powerpoint/2010/main" val="3485129989"/>
      </p:ext>
    </p:extLst>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a:solidFill>
                  <a:srgbClr val="C00000"/>
                </a:solidFill>
              </a:rPr>
              <a:t>Transport</a:t>
            </a:r>
            <a:br>
              <a:rPr lang="de-AT" dirty="0">
                <a:solidFill>
                  <a:srgbClr val="C00000"/>
                </a:solidFill>
              </a:rPr>
            </a:br>
            <a:r>
              <a:rPr lang="de-AT" dirty="0">
                <a:solidFill>
                  <a:srgbClr val="C00000"/>
                </a:solidFill>
              </a:rPr>
              <a:t>Logs &amp; Tools</a:t>
            </a:r>
            <a:endParaRPr lang="de-DE" dirty="0">
              <a:solidFill>
                <a:srgbClr val="C00000"/>
              </a:solidFill>
            </a:endParaRPr>
          </a:p>
        </p:txBody>
      </p:sp>
      <p:sp>
        <p:nvSpPr>
          <p:cNvPr id="4" name="Text Placeholder 3"/>
          <p:cNvSpPr>
            <a:spLocks noGrp="1"/>
          </p:cNvSpPr>
          <p:nvPr>
            <p:ph type="body" idx="1"/>
          </p:nvPr>
        </p:nvSpPr>
        <p:spPr/>
        <p:txBody>
          <a:bodyPr/>
          <a:lstStyle/>
          <a:p>
            <a:endParaRPr lang="de-AT"/>
          </a:p>
        </p:txBody>
      </p:sp>
    </p:spTree>
    <p:extLst>
      <p:ext uri="{BB962C8B-B14F-4D97-AF65-F5344CB8AC3E}">
        <p14:creationId xmlns:p14="http://schemas.microsoft.com/office/powerpoint/2010/main" val="72691450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Transport Logs &amp; Tools</a:t>
            </a:r>
            <a:endParaRPr lang="de-AT" noProof="0" dirty="0"/>
          </a:p>
        </p:txBody>
      </p:sp>
      <p:sp>
        <p:nvSpPr>
          <p:cNvPr id="3" name="Text Placeholder 2"/>
          <p:cNvSpPr>
            <a:spLocks noGrp="1"/>
          </p:cNvSpPr>
          <p:nvPr>
            <p:ph idx="1"/>
          </p:nvPr>
        </p:nvSpPr>
        <p:spPr/>
        <p:txBody>
          <a:bodyPr/>
          <a:lstStyle/>
          <a:p>
            <a:r>
              <a:rPr lang="de-AT" noProof="0"/>
              <a:t>Delivery Reports</a:t>
            </a:r>
          </a:p>
          <a:p>
            <a:r>
              <a:rPr lang="de-AT" noProof="0"/>
              <a:t>Message Tracking</a:t>
            </a:r>
          </a:p>
          <a:p>
            <a:r>
              <a:rPr lang="de-AT" noProof="0"/>
              <a:t>Queue Viewer</a:t>
            </a:r>
          </a:p>
          <a:p>
            <a:r>
              <a:rPr lang="de-AT" noProof="0"/>
              <a:t>Protocol Logging</a:t>
            </a:r>
          </a:p>
          <a:p>
            <a:r>
              <a:rPr lang="de-AT" noProof="0"/>
              <a:t>Pipeline Tracing</a:t>
            </a:r>
          </a:p>
          <a:p>
            <a:r>
              <a:rPr lang="de-AT" noProof="0"/>
              <a:t>Connectivity Log</a:t>
            </a:r>
          </a:p>
          <a:p>
            <a:r>
              <a:rPr lang="de-AT" noProof="0"/>
              <a:t>Event Logging</a:t>
            </a:r>
          </a:p>
          <a:p>
            <a:r>
              <a:rPr lang="de-AT" noProof="0"/>
              <a:t>Transport Rule Auditing</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74</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90284332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Delivery Reports</a:t>
            </a:r>
            <a:endParaRPr lang="de-AT" noProof="0" dirty="0"/>
          </a:p>
        </p:txBody>
      </p:sp>
      <p:sp>
        <p:nvSpPr>
          <p:cNvPr id="3" name="Text Placeholder 2"/>
          <p:cNvSpPr>
            <a:spLocks noGrp="1"/>
          </p:cNvSpPr>
          <p:nvPr>
            <p:ph idx="1"/>
          </p:nvPr>
        </p:nvSpPr>
        <p:spPr/>
        <p:txBody>
          <a:bodyPr/>
          <a:lstStyle/>
          <a:p>
            <a:r>
              <a:rPr lang="de-AT" noProof="0"/>
              <a:t>Erste Anlaufstelle für die Nachverfolgung von Nachrichten</a:t>
            </a:r>
          </a:p>
          <a:p>
            <a:r>
              <a:rPr lang="de-AT" noProof="0"/>
              <a:t>End-to-End Anzeige</a:t>
            </a:r>
          </a:p>
          <a:p>
            <a:r>
              <a:rPr lang="de-AT" noProof="0"/>
              <a:t>ECP oder EMS</a:t>
            </a:r>
          </a:p>
          <a:p>
            <a:r>
              <a:rPr lang="de-AT" noProof="0"/>
              <a:t>Zeigt auch Client Rules in der Verarbeitung an</a:t>
            </a:r>
          </a:p>
          <a:p>
            <a:r>
              <a:rPr lang="de-AT" noProof="0"/>
              <a:t>Benutzer können in ECP selbst Reports anfordern</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75</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425103145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Message Tracking</a:t>
            </a:r>
            <a:endParaRPr lang="de-AT" noProof="0" dirty="0"/>
          </a:p>
        </p:txBody>
      </p:sp>
      <p:sp>
        <p:nvSpPr>
          <p:cNvPr id="3" name="Text Placeholder 2"/>
          <p:cNvSpPr>
            <a:spLocks noGrp="1"/>
          </p:cNvSpPr>
          <p:nvPr>
            <p:ph idx="1"/>
          </p:nvPr>
        </p:nvSpPr>
        <p:spPr/>
        <p:txBody>
          <a:bodyPr/>
          <a:lstStyle/>
          <a:p>
            <a:r>
              <a:rPr lang="de-AT" noProof="0" dirty="0"/>
              <a:t>Erweiterte Suchmöglichkeiten</a:t>
            </a:r>
          </a:p>
          <a:p>
            <a:pPr lvl="1"/>
            <a:r>
              <a:rPr lang="de-AT" noProof="0" dirty="0"/>
              <a:t>Transport Rules</a:t>
            </a:r>
          </a:p>
          <a:p>
            <a:pPr lvl="1"/>
            <a:r>
              <a:rPr lang="de-AT" noProof="0" dirty="0"/>
              <a:t>NDRs</a:t>
            </a:r>
          </a:p>
          <a:p>
            <a:pPr lvl="1"/>
            <a:r>
              <a:rPr lang="de-AT" noProof="0" dirty="0"/>
              <a:t>Etc.</a:t>
            </a:r>
          </a:p>
          <a:p>
            <a:r>
              <a:rPr lang="de-AT" noProof="0" dirty="0"/>
              <a:t>Nur EMS</a:t>
            </a:r>
          </a:p>
          <a:p>
            <a:r>
              <a:rPr lang="de-AT" noProof="0" dirty="0"/>
              <a:t>Cmdlet zeigt immer nur Daten eines Servers an</a:t>
            </a:r>
          </a:p>
          <a:p>
            <a:pPr lvl="1"/>
            <a:r>
              <a:rPr lang="de-AT" noProof="0" dirty="0"/>
              <a:t>Anzeige mehrerer Server mittels Pipelining</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	Get-TransportService | Get-MessageTrackingLog</a:t>
            </a:r>
          </a:p>
        </p:txBody>
      </p:sp>
      <p:sp>
        <p:nvSpPr>
          <p:cNvPr id="4" name="Slide Number Placeholder 3"/>
          <p:cNvSpPr>
            <a:spLocks noGrp="1"/>
          </p:cNvSpPr>
          <p:nvPr>
            <p:ph type="sldNum" sz="quarter" idx="12"/>
          </p:nvPr>
        </p:nvSpPr>
        <p:spPr/>
        <p:txBody>
          <a:bodyPr/>
          <a:lstStyle/>
          <a:p>
            <a:fld id="{13FD4393-7175-4792-98E0-59A7B5E9D5E7}" type="slidenum">
              <a:rPr lang="de-AT" smtClean="0"/>
              <a:pPr/>
              <a:t>76</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2332960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Queue Viewer</a:t>
            </a:r>
            <a:endParaRPr lang="de-AT" noProof="0" dirty="0"/>
          </a:p>
        </p:txBody>
      </p:sp>
      <p:sp>
        <p:nvSpPr>
          <p:cNvPr id="3" name="Text Placeholder 2"/>
          <p:cNvSpPr>
            <a:spLocks noGrp="1"/>
          </p:cNvSpPr>
          <p:nvPr>
            <p:ph idx="1"/>
          </p:nvPr>
        </p:nvSpPr>
        <p:spPr/>
        <p:txBody>
          <a:bodyPr/>
          <a:lstStyle/>
          <a:p>
            <a:r>
              <a:rPr lang="de-AT" noProof="0" dirty="0"/>
              <a:t>Anzeige der Nachrichten in Queues</a:t>
            </a:r>
          </a:p>
          <a:p>
            <a:r>
              <a:rPr lang="de-AT" noProof="0" dirty="0"/>
              <a:t>Pro Zieldomain eine Queue</a:t>
            </a:r>
          </a:p>
          <a:p>
            <a:r>
              <a:rPr lang="de-AT" noProof="0" dirty="0"/>
              <a:t>Eigene MMC (Toolbox) oder EMS</a:t>
            </a:r>
          </a:p>
          <a:p>
            <a:pPr lvl="1"/>
            <a:r>
              <a:rPr lang="de-AT" noProof="0" dirty="0"/>
              <a:t>EMS bietet vielfältige Filtermöglichkeiten</a:t>
            </a:r>
          </a:p>
          <a:p>
            <a:r>
              <a:rPr lang="de-AT" noProof="0" dirty="0"/>
              <a:t>Anzeige immer nur von einem Server</a:t>
            </a:r>
          </a:p>
          <a:p>
            <a:pPr lvl="1"/>
            <a:r>
              <a:rPr lang="de-AT" noProof="0" dirty="0"/>
              <a:t>In der Shell über Pipelining auch  mehrere Server</a:t>
            </a:r>
          </a:p>
          <a:p>
            <a:pPr marL="457200" lvl="1" indent="0">
              <a:buNone/>
            </a:pPr>
            <a:r>
              <a:rPr lang="de-AT" dirty="0">
                <a:solidFill>
                  <a:schemeClr val="accent5"/>
                </a:solidFill>
                <a:latin typeface="Consolas" panose="020B0609020204030204" pitchFamily="49" charset="0"/>
                <a:cs typeface="Consolas" panose="020B0609020204030204" pitchFamily="49" charset="0"/>
              </a:rPr>
              <a:t>	</a:t>
            </a:r>
            <a:r>
              <a:rPr lang="de-AT" noProof="0" dirty="0">
                <a:solidFill>
                  <a:schemeClr val="accent5"/>
                </a:solidFill>
                <a:latin typeface="Consolas" panose="020B0609020204030204" pitchFamily="49" charset="0"/>
                <a:cs typeface="Consolas" panose="020B0609020204030204" pitchFamily="49" charset="0"/>
              </a:rPr>
              <a:t>Get-TransportService | Get-Queue</a:t>
            </a:r>
          </a:p>
          <a:p>
            <a:r>
              <a:rPr lang="de-AT" noProof="0" dirty="0"/>
              <a:t>Fehler gespeichert in der Property LastError</a:t>
            </a:r>
          </a:p>
          <a:p>
            <a:pPr marL="0" indent="0">
              <a:buNone/>
            </a:pPr>
            <a:r>
              <a:rPr lang="de-AT" dirty="0">
                <a:solidFill>
                  <a:schemeClr val="accent5"/>
                </a:solidFill>
                <a:latin typeface="Consolas" panose="020B0609020204030204" pitchFamily="49" charset="0"/>
                <a:cs typeface="Consolas" panose="020B0609020204030204" pitchFamily="49" charset="0"/>
              </a:rPr>
              <a:t>	</a:t>
            </a:r>
            <a:r>
              <a:rPr lang="de-AT" noProof="0" dirty="0">
                <a:solidFill>
                  <a:schemeClr val="accent5"/>
                </a:solidFill>
                <a:latin typeface="Consolas" panose="020B0609020204030204" pitchFamily="49" charset="0"/>
                <a:cs typeface="Consolas" panose="020B0609020204030204" pitchFamily="49" charset="0"/>
              </a:rPr>
              <a:t>Get-Queue | fl LastError</a:t>
            </a:r>
          </a:p>
        </p:txBody>
      </p:sp>
      <p:sp>
        <p:nvSpPr>
          <p:cNvPr id="4" name="Slide Number Placeholder 3"/>
          <p:cNvSpPr>
            <a:spLocks noGrp="1"/>
          </p:cNvSpPr>
          <p:nvPr>
            <p:ph type="sldNum" sz="quarter" idx="12"/>
          </p:nvPr>
        </p:nvSpPr>
        <p:spPr/>
        <p:txBody>
          <a:bodyPr/>
          <a:lstStyle/>
          <a:p>
            <a:fld id="{13FD4393-7175-4792-98E0-59A7B5E9D5E7}" type="slidenum">
              <a:rPr lang="de-AT" smtClean="0"/>
              <a:pPr/>
              <a:t>77</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99452074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Queue Viewer/Message Befehle</a:t>
            </a:r>
            <a:endParaRPr lang="de-AT" noProof="0" dirty="0"/>
          </a:p>
        </p:txBody>
      </p:sp>
      <p:sp>
        <p:nvSpPr>
          <p:cNvPr id="3" name="Text Placeholder 2"/>
          <p:cNvSpPr>
            <a:spLocks noGrp="1"/>
          </p:cNvSpPr>
          <p:nvPr>
            <p:ph idx="1"/>
          </p:nvPr>
        </p:nvSpPr>
        <p:spPr/>
        <p:txBody>
          <a:bodyPr>
            <a:normAutofit fontScale="92500" lnSpcReduction="20000"/>
          </a:bodyPr>
          <a:lstStyle/>
          <a:p>
            <a:r>
              <a:rPr lang="de-AT" noProof="0" dirty="0">
                <a:solidFill>
                  <a:schemeClr val="accent5"/>
                </a:solidFill>
                <a:latin typeface="Consolas" panose="020B0609020204030204" pitchFamily="49" charset="0"/>
                <a:cs typeface="Consolas" panose="020B0609020204030204" pitchFamily="49" charset="0"/>
              </a:rPr>
              <a:t>Get-Queue</a:t>
            </a:r>
            <a:r>
              <a:rPr lang="de-AT" noProof="0" dirty="0"/>
              <a:t> – Abrufen der Queue</a:t>
            </a:r>
          </a:p>
          <a:p>
            <a:r>
              <a:rPr lang="de-AT" noProof="0" dirty="0">
                <a:solidFill>
                  <a:schemeClr val="accent5"/>
                </a:solidFill>
                <a:latin typeface="Consolas" panose="020B0609020204030204" pitchFamily="49" charset="0"/>
                <a:cs typeface="Consolas" panose="020B0609020204030204" pitchFamily="49" charset="0"/>
              </a:rPr>
              <a:t>Suspend-Queue</a:t>
            </a:r>
            <a:r>
              <a:rPr lang="de-AT" noProof="0" dirty="0"/>
              <a:t> – Anhalten der Queue</a:t>
            </a:r>
          </a:p>
          <a:p>
            <a:r>
              <a:rPr lang="de-AT" noProof="0" dirty="0">
                <a:solidFill>
                  <a:schemeClr val="accent5"/>
                </a:solidFill>
                <a:latin typeface="Consolas" panose="020B0609020204030204" pitchFamily="49" charset="0"/>
                <a:cs typeface="Consolas" panose="020B0609020204030204" pitchFamily="49" charset="0"/>
              </a:rPr>
              <a:t>Resume-Queue</a:t>
            </a:r>
            <a:r>
              <a:rPr lang="de-AT" noProof="0" dirty="0"/>
              <a:t> – Freigeben einer Queue</a:t>
            </a:r>
          </a:p>
          <a:p>
            <a:r>
              <a:rPr lang="de-AT" noProof="0" dirty="0">
                <a:solidFill>
                  <a:schemeClr val="accent5"/>
                </a:solidFill>
                <a:latin typeface="Consolas" panose="020B0609020204030204" pitchFamily="49" charset="0"/>
                <a:cs typeface="Consolas" panose="020B0609020204030204" pitchFamily="49" charset="0"/>
              </a:rPr>
              <a:t>Retry-Queue</a:t>
            </a:r>
            <a:r>
              <a:rPr lang="de-AT" noProof="0" dirty="0"/>
              <a:t> – Wiederholen der Zustellung</a:t>
            </a:r>
          </a:p>
          <a:p>
            <a:endParaRPr lang="de-AT" noProof="0" dirty="0"/>
          </a:p>
          <a:p>
            <a:r>
              <a:rPr lang="de-AT" noProof="0" dirty="0">
                <a:solidFill>
                  <a:schemeClr val="accent5"/>
                </a:solidFill>
                <a:latin typeface="Consolas" panose="020B0609020204030204" pitchFamily="49" charset="0"/>
                <a:cs typeface="Consolas" panose="020B0609020204030204" pitchFamily="49" charset="0"/>
              </a:rPr>
              <a:t>Get-Message</a:t>
            </a:r>
            <a:r>
              <a:rPr lang="de-AT" noProof="0" dirty="0"/>
              <a:t> – Abfrage der Nachrichten in einer Queue</a:t>
            </a:r>
          </a:p>
          <a:p>
            <a:r>
              <a:rPr lang="de-AT" noProof="0" dirty="0">
                <a:solidFill>
                  <a:schemeClr val="accent5"/>
                </a:solidFill>
                <a:latin typeface="Consolas" panose="020B0609020204030204" pitchFamily="49" charset="0"/>
                <a:cs typeface="Consolas" panose="020B0609020204030204" pitchFamily="49" charset="0"/>
              </a:rPr>
              <a:t>Suspend-Message</a:t>
            </a:r>
            <a:r>
              <a:rPr lang="de-AT" noProof="0" dirty="0"/>
              <a:t> – Anhalten eine Nachricht</a:t>
            </a:r>
          </a:p>
          <a:p>
            <a:r>
              <a:rPr lang="de-AT" noProof="0" dirty="0">
                <a:solidFill>
                  <a:schemeClr val="accent5"/>
                </a:solidFill>
                <a:latin typeface="Consolas" panose="020B0609020204030204" pitchFamily="49" charset="0"/>
                <a:cs typeface="Consolas" panose="020B0609020204030204" pitchFamily="49" charset="0"/>
              </a:rPr>
              <a:t>Resume-Message</a:t>
            </a:r>
            <a:r>
              <a:rPr lang="de-AT" noProof="0" dirty="0"/>
              <a:t> – Freigeben einer Nachricht</a:t>
            </a:r>
          </a:p>
          <a:p>
            <a:r>
              <a:rPr lang="de-AT" noProof="0" dirty="0">
                <a:solidFill>
                  <a:schemeClr val="accent5"/>
                </a:solidFill>
                <a:latin typeface="Consolas" panose="020B0609020204030204" pitchFamily="49" charset="0"/>
                <a:cs typeface="Consolas" panose="020B0609020204030204" pitchFamily="49" charset="0"/>
              </a:rPr>
              <a:t>Export-Message</a:t>
            </a:r>
            <a:r>
              <a:rPr lang="de-AT" noProof="0" dirty="0"/>
              <a:t> – Exportieren einer Nachricht</a:t>
            </a:r>
          </a:p>
          <a:p>
            <a:r>
              <a:rPr lang="de-AT" noProof="0" dirty="0">
                <a:solidFill>
                  <a:schemeClr val="accent5"/>
                </a:solidFill>
                <a:latin typeface="Consolas" panose="020B0609020204030204" pitchFamily="49" charset="0"/>
                <a:cs typeface="Consolas" panose="020B0609020204030204" pitchFamily="49" charset="0"/>
              </a:rPr>
              <a:t>Redirect-Message</a:t>
            </a:r>
            <a:r>
              <a:rPr lang="de-AT" noProof="0" dirty="0"/>
              <a:t> – Umleiten von Nachrichten an einen 						anderen Server</a:t>
            </a:r>
          </a:p>
        </p:txBody>
      </p:sp>
      <p:sp>
        <p:nvSpPr>
          <p:cNvPr id="4" name="Slide Number Placeholder 3"/>
          <p:cNvSpPr>
            <a:spLocks noGrp="1"/>
          </p:cNvSpPr>
          <p:nvPr>
            <p:ph type="sldNum" sz="quarter" idx="12"/>
          </p:nvPr>
        </p:nvSpPr>
        <p:spPr/>
        <p:txBody>
          <a:bodyPr/>
          <a:lstStyle/>
          <a:p>
            <a:fld id="{13FD4393-7175-4792-98E0-59A7B5E9D5E7}" type="slidenum">
              <a:rPr lang="de-AT" smtClean="0"/>
              <a:pPr/>
              <a:t>78</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11001648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AT" noProof="0"/>
              <a:t>Exportieren von Nachrichten aus einer Queue</a:t>
            </a:r>
            <a:endParaRPr lang="de-AT" noProof="0" dirty="0"/>
          </a:p>
        </p:txBody>
      </p:sp>
      <p:sp>
        <p:nvSpPr>
          <p:cNvPr id="3" name="Text Placeholder 2"/>
          <p:cNvSpPr>
            <a:spLocks noGrp="1"/>
          </p:cNvSpPr>
          <p:nvPr>
            <p:ph idx="1"/>
          </p:nvPr>
        </p:nvSpPr>
        <p:spPr/>
        <p:txBody>
          <a:bodyPr/>
          <a:lstStyle/>
          <a:p>
            <a:r>
              <a:rPr lang="de-AT" noProof="0" dirty="0"/>
              <a:t>Zuerst Nachricht anhalten</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	Suspend-Message –Identity QueueID\MessageID</a:t>
            </a:r>
          </a:p>
          <a:p>
            <a:endParaRPr lang="de-AT" noProof="0" dirty="0"/>
          </a:p>
          <a:p>
            <a:r>
              <a:rPr lang="de-AT" noProof="0" dirty="0"/>
              <a:t>Exportieren der Nachricht</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	Export-Message –Identity QueueID\MessageID | 	AssembleMessage –Path C:\Message1.txt</a:t>
            </a:r>
          </a:p>
          <a:p>
            <a:pPr lvl="1"/>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79</a:t>
            </a:fld>
            <a:br>
              <a:rPr lang="de-AT"/>
            </a:br>
            <a:r>
              <a:rPr lang="de-AT"/>
              <a:t> © ETC </a:t>
            </a:r>
            <a:fld id="{CC69AB7A-C4F2-4C29-9E9D-A4F474B1EA3D}" type="datetime6">
              <a:rPr lang="de-AT" smtClean="0"/>
              <a:pPr/>
              <a:t>Februar 21</a:t>
            </a:fld>
            <a:endParaRPr lang="de-AT" dirty="0"/>
          </a:p>
        </p:txBody>
      </p:sp>
      <p:cxnSp>
        <p:nvCxnSpPr>
          <p:cNvPr id="8" name="Straight Connector 7"/>
          <p:cNvCxnSpPr/>
          <p:nvPr/>
        </p:nvCxnSpPr>
        <p:spPr>
          <a:xfrm>
            <a:off x="1842950" y="4415338"/>
            <a:ext cx="2576650" cy="4262"/>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371600" y="5024938"/>
            <a:ext cx="6477000" cy="1071062"/>
          </a:xfrm>
          <a:prstGeom prst="rect">
            <a:avLst/>
          </a:prstGeom>
          <a:noFill/>
          <a:ln>
            <a:noFill/>
          </a:ln>
        </p:spPr>
        <p:txBody>
          <a:bodyPr wrap="square" lIns="91440" tIns="91440" rIns="91440" bIns="91440" rtlCol="0">
            <a:spAutoFit/>
          </a:bodyPr>
          <a:lstStyle/>
          <a:p>
            <a:pPr>
              <a:lnSpc>
                <a:spcPct val="90000"/>
              </a:lnSpc>
              <a:spcBef>
                <a:spcPct val="20000"/>
              </a:spcBef>
              <a:buSzPct val="90000"/>
            </a:pPr>
            <a:r>
              <a:rPr lang="de-DE" sz="3200" dirty="0">
                <a:solidFill>
                  <a:schemeClr val="accent5">
                    <a:alpha val="99000"/>
                  </a:schemeClr>
                </a:solidFill>
              </a:rPr>
              <a:t>Funktion die den Datenstrom vom Server in lesbare Daten umwandelt</a:t>
            </a:r>
          </a:p>
        </p:txBody>
      </p:sp>
      <p:cxnSp>
        <p:nvCxnSpPr>
          <p:cNvPr id="11" name="Straight Arrow Connector 10"/>
          <p:cNvCxnSpPr>
            <a:stCxn id="9" idx="0"/>
          </p:cNvCxnSpPr>
          <p:nvPr/>
        </p:nvCxnSpPr>
        <p:spPr>
          <a:xfrm flipH="1" flipV="1">
            <a:off x="3581400" y="4495800"/>
            <a:ext cx="1028700" cy="529138"/>
          </a:xfrm>
          <a:prstGeom prst="straightConnector1">
            <a:avLst/>
          </a:prstGeom>
          <a:ln w="28575">
            <a:solidFill>
              <a:schemeClr val="accent5"/>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43509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AT" noProof="0"/>
              <a:t>Wenn ich einen möglichen Ansatz habe…</a:t>
            </a:r>
            <a:endParaRPr lang="de-AT" noProof="0" dirty="0"/>
          </a:p>
        </p:txBody>
      </p:sp>
      <p:sp>
        <p:nvSpPr>
          <p:cNvPr id="3" name="Text Placeholder 2"/>
          <p:cNvSpPr>
            <a:spLocks noGrp="1"/>
          </p:cNvSpPr>
          <p:nvPr>
            <p:ph idx="1"/>
          </p:nvPr>
        </p:nvSpPr>
        <p:spPr/>
        <p:txBody>
          <a:bodyPr/>
          <a:lstStyle/>
          <a:p>
            <a:r>
              <a:rPr lang="de-AT" noProof="0"/>
              <a:t>Lösungsansätze dokumentieren</a:t>
            </a:r>
          </a:p>
          <a:p>
            <a:r>
              <a:rPr lang="de-AT" noProof="0"/>
              <a:t>GETRENNT UND NACHEINANDER testen</a:t>
            </a:r>
          </a:p>
          <a:p>
            <a:r>
              <a:rPr lang="de-AT" noProof="0"/>
              <a:t>Ergebnisse dokumentieren</a:t>
            </a:r>
          </a:p>
          <a:p>
            <a:r>
              <a:rPr lang="de-AT" noProof="0"/>
              <a:t>Bei Erfolg, Ergebnis für die Nachwelt festhalten</a:t>
            </a:r>
          </a:p>
          <a:p>
            <a:r>
              <a:rPr lang="de-AT" noProof="0"/>
              <a:t>Eventuell Post Mortem Analyse um proaktiv nochmaliges auftreten zu verhindern…</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8</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00440381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Umleiten von Nachrichten</a:t>
            </a:r>
            <a:endParaRPr lang="de-AT" noProof="0" dirty="0"/>
          </a:p>
        </p:txBody>
      </p:sp>
      <p:sp>
        <p:nvSpPr>
          <p:cNvPr id="3" name="Text Placeholder 2"/>
          <p:cNvSpPr>
            <a:spLocks noGrp="1"/>
          </p:cNvSpPr>
          <p:nvPr>
            <p:ph idx="1"/>
          </p:nvPr>
        </p:nvSpPr>
        <p:spPr/>
        <p:txBody>
          <a:bodyPr/>
          <a:lstStyle/>
          <a:p>
            <a:r>
              <a:rPr lang="de-AT" noProof="0" dirty="0"/>
              <a:t>Z.B. während Serverwartung, Transportproblemen, etc.</a:t>
            </a:r>
          </a:p>
          <a:p>
            <a:endParaRPr lang="de-AT" noProof="0" dirty="0"/>
          </a:p>
          <a:p>
            <a:r>
              <a:rPr lang="de-AT" noProof="0" dirty="0"/>
              <a:t>Nachrichten werden an anderen Server umgeleitet und dort erneut der Zustellung zugewiesen</a:t>
            </a:r>
          </a:p>
          <a:p>
            <a:endParaRPr lang="de-AT" noProof="0" dirty="0"/>
          </a:p>
          <a:p>
            <a:pPr marL="0" indent="0">
              <a:buNone/>
            </a:pPr>
            <a:r>
              <a:rPr lang="de-AT" sz="2400" noProof="0" dirty="0">
                <a:solidFill>
                  <a:schemeClr val="accent5"/>
                </a:solidFill>
                <a:latin typeface="Consolas" panose="020B0609020204030204" pitchFamily="49" charset="0"/>
                <a:cs typeface="Consolas" panose="020B0609020204030204" pitchFamily="49" charset="0"/>
              </a:rPr>
              <a:t>Redirect-Message -Server EX1 -Target ex2.stickler.local</a:t>
            </a:r>
          </a:p>
        </p:txBody>
      </p:sp>
      <p:sp>
        <p:nvSpPr>
          <p:cNvPr id="4" name="Slide Number Placeholder 3"/>
          <p:cNvSpPr>
            <a:spLocks noGrp="1"/>
          </p:cNvSpPr>
          <p:nvPr>
            <p:ph type="sldNum" sz="quarter" idx="12"/>
          </p:nvPr>
        </p:nvSpPr>
        <p:spPr/>
        <p:txBody>
          <a:bodyPr/>
          <a:lstStyle/>
          <a:p>
            <a:fld id="{13FD4393-7175-4792-98E0-59A7B5E9D5E7}" type="slidenum">
              <a:rPr lang="de-AT" smtClean="0"/>
              <a:pPr/>
              <a:t>80</a:t>
            </a:fld>
            <a:br>
              <a:rPr lang="de-AT"/>
            </a:br>
            <a:r>
              <a:rPr lang="de-AT"/>
              <a:t> © ETC </a:t>
            </a:r>
            <a:fld id="{CC69AB7A-C4F2-4C29-9E9D-A4F474B1EA3D}" type="datetime6">
              <a:rPr lang="de-AT" smtClean="0"/>
              <a:pPr/>
              <a:t>Februar 21</a:t>
            </a:fld>
            <a:endParaRPr lang="de-AT" dirty="0"/>
          </a:p>
        </p:txBody>
      </p:sp>
      <p:cxnSp>
        <p:nvCxnSpPr>
          <p:cNvPr id="8" name="Straight Connector 7"/>
          <p:cNvCxnSpPr/>
          <p:nvPr/>
        </p:nvCxnSpPr>
        <p:spPr>
          <a:xfrm>
            <a:off x="7086600" y="4648200"/>
            <a:ext cx="3124200" cy="0"/>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934200" y="5163336"/>
            <a:ext cx="3810000" cy="627864"/>
          </a:xfrm>
          <a:prstGeom prst="rect">
            <a:avLst/>
          </a:prstGeom>
          <a:noFill/>
        </p:spPr>
        <p:txBody>
          <a:bodyPr wrap="square" lIns="91440" tIns="91440" rIns="91440" bIns="91440" rtlCol="0">
            <a:spAutoFit/>
          </a:bodyPr>
          <a:lstStyle/>
          <a:p>
            <a:pPr>
              <a:lnSpc>
                <a:spcPct val="90000"/>
              </a:lnSpc>
              <a:spcBef>
                <a:spcPct val="20000"/>
              </a:spcBef>
              <a:buSzPct val="90000"/>
            </a:pPr>
            <a:r>
              <a:rPr lang="de-DE" sz="3200" dirty="0">
                <a:solidFill>
                  <a:schemeClr val="accent5">
                    <a:alpha val="99000"/>
                  </a:schemeClr>
                </a:solidFill>
              </a:rPr>
              <a:t>Muss ein FQDN sein</a:t>
            </a:r>
          </a:p>
        </p:txBody>
      </p:sp>
      <p:cxnSp>
        <p:nvCxnSpPr>
          <p:cNvPr id="13" name="Straight Arrow Connector 12"/>
          <p:cNvCxnSpPr/>
          <p:nvPr/>
        </p:nvCxnSpPr>
        <p:spPr>
          <a:xfrm flipV="1">
            <a:off x="8724900" y="4782336"/>
            <a:ext cx="0" cy="443567"/>
          </a:xfrm>
          <a:prstGeom prst="straightConnector1">
            <a:avLst/>
          </a:prstGeom>
          <a:ln w="28575">
            <a:solidFill>
              <a:schemeClr val="accent5"/>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53608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Protocol Logging</a:t>
            </a:r>
            <a:endParaRPr lang="de-AT" noProof="0" dirty="0"/>
          </a:p>
        </p:txBody>
      </p:sp>
      <p:sp>
        <p:nvSpPr>
          <p:cNvPr id="3" name="Text Placeholder 2"/>
          <p:cNvSpPr>
            <a:spLocks noGrp="1"/>
          </p:cNvSpPr>
          <p:nvPr>
            <p:ph idx="1"/>
          </p:nvPr>
        </p:nvSpPr>
        <p:spPr/>
        <p:txBody>
          <a:bodyPr/>
          <a:lstStyle/>
          <a:p>
            <a:r>
              <a:rPr lang="de-AT" noProof="0" dirty="0"/>
              <a:t>Send/Receive Connector Logs</a:t>
            </a:r>
          </a:p>
          <a:p>
            <a:r>
              <a:rPr lang="de-AT" noProof="0" dirty="0"/>
              <a:t>Text Files</a:t>
            </a:r>
          </a:p>
          <a:p>
            <a:r>
              <a:rPr lang="de-AT" noProof="0" dirty="0"/>
              <a:t>Logging muss aktiviert werden</a:t>
            </a:r>
          </a:p>
          <a:p>
            <a:pPr lvl="1"/>
            <a:r>
              <a:rPr lang="de-AT" noProof="0" dirty="0"/>
              <a:t>Empfehlung ist Logging für alle Connectoren zu aktivieren</a:t>
            </a:r>
          </a:p>
          <a:p>
            <a:pPr lvl="1"/>
            <a:r>
              <a:rPr lang="de-AT" noProof="0" dirty="0"/>
              <a:t>Automatisches Rollover der Logfiles (konfigurierbar)</a:t>
            </a:r>
          </a:p>
          <a:p>
            <a:r>
              <a:rPr lang="de-AT" noProof="0" dirty="0"/>
              <a:t>Getrennte Logfiles </a:t>
            </a:r>
            <a:r>
              <a:rPr lang="de-AT" noProof="0"/>
              <a:t>für Send-</a:t>
            </a:r>
            <a:r>
              <a:rPr lang="de-AT" noProof="0" dirty="0"/>
              <a:t>/Receive Connectoren</a:t>
            </a:r>
          </a:p>
          <a:p>
            <a:pPr lvl="1"/>
            <a:r>
              <a:rPr lang="de-AT" noProof="0" dirty="0"/>
              <a:t>Aber alle Receive/Send Connectoren loggen in das selbe File!</a:t>
            </a:r>
          </a:p>
          <a:p>
            <a:r>
              <a:rPr lang="de-AT" noProof="0" dirty="0"/>
              <a:t>Getrennte Logs für jeweilige Transportkomponente	</a:t>
            </a:r>
          </a:p>
          <a:p>
            <a:pPr lvl="1"/>
            <a:r>
              <a:rPr lang="de-AT" noProof="0" dirty="0"/>
              <a:t>Frontend, Hub, Mailbox Delivery, Mailbox Submission</a:t>
            </a:r>
          </a:p>
        </p:txBody>
      </p:sp>
      <p:sp>
        <p:nvSpPr>
          <p:cNvPr id="4" name="Slide Number Placeholder 3"/>
          <p:cNvSpPr>
            <a:spLocks noGrp="1"/>
          </p:cNvSpPr>
          <p:nvPr>
            <p:ph type="sldNum" sz="quarter" idx="12"/>
          </p:nvPr>
        </p:nvSpPr>
        <p:spPr/>
        <p:txBody>
          <a:bodyPr/>
          <a:lstStyle/>
          <a:p>
            <a:fld id="{13FD4393-7175-4792-98E0-59A7B5E9D5E7}" type="slidenum">
              <a:rPr lang="de-AT" smtClean="0"/>
              <a:pPr/>
              <a:t>81</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371067484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Protocol Log Pfade</a:t>
            </a:r>
            <a:endParaRPr lang="de-AT" noProof="0" dirty="0"/>
          </a:p>
        </p:txBody>
      </p:sp>
      <p:sp>
        <p:nvSpPr>
          <p:cNvPr id="3" name="Text Placeholder 2"/>
          <p:cNvSpPr>
            <a:spLocks noGrp="1"/>
          </p:cNvSpPr>
          <p:nvPr>
            <p:ph idx="1"/>
          </p:nvPr>
        </p:nvSpPr>
        <p:spPr>
          <a:xfrm>
            <a:off x="419100" y="1825625"/>
            <a:ext cx="11353800" cy="4351338"/>
          </a:xfrm>
        </p:spPr>
        <p:txBody>
          <a:bodyPr>
            <a:normAutofit/>
          </a:bodyPr>
          <a:lstStyle/>
          <a:p>
            <a:r>
              <a:rPr lang="de-AT" noProof="0" dirty="0"/>
              <a:t>Ersichtlich in den Eigenschaften des Servers für HUB</a:t>
            </a:r>
          </a:p>
          <a:p>
            <a:r>
              <a:rPr lang="de-AT" noProof="0" dirty="0"/>
              <a:t>Alle anderen über Powershell</a:t>
            </a:r>
          </a:p>
          <a:p>
            <a:pPr lvl="1"/>
            <a:r>
              <a:rPr lang="de-AT" noProof="0" dirty="0"/>
              <a:t>Frontend:</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Get-FrontendTransportService –Identity EX1 |</a:t>
            </a:r>
            <a:r>
              <a:rPr lang="de-AT" dirty="0">
                <a:solidFill>
                  <a:schemeClr val="accent5"/>
                </a:solidFill>
                <a:latin typeface="Consolas" panose="020B0609020204030204" pitchFamily="49" charset="0"/>
                <a:cs typeface="Consolas" panose="020B0609020204030204" pitchFamily="49" charset="0"/>
              </a:rPr>
              <a:t> </a:t>
            </a:r>
            <a:r>
              <a:rPr lang="de-AT" noProof="0" dirty="0">
                <a:solidFill>
                  <a:schemeClr val="accent5"/>
                </a:solidFill>
                <a:latin typeface="Consolas" panose="020B0609020204030204" pitchFamily="49" charset="0"/>
                <a:cs typeface="Consolas" panose="020B0609020204030204" pitchFamily="49" charset="0"/>
              </a:rPr>
              <a:t>fl Re*Path,Se*Path</a:t>
            </a:r>
          </a:p>
          <a:p>
            <a:pPr lvl="1"/>
            <a:endParaRPr lang="de-AT" noProof="0" dirty="0"/>
          </a:p>
          <a:p>
            <a:pPr lvl="1"/>
            <a:r>
              <a:rPr lang="de-AT" noProof="0" dirty="0"/>
              <a:t>Hub:</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Get-TransportService –Identity EX1 | fl Re*Path,Se*Path</a:t>
            </a:r>
          </a:p>
          <a:p>
            <a:pPr lvl="1"/>
            <a:endParaRPr lang="de-AT" noProof="0" dirty="0"/>
          </a:p>
          <a:p>
            <a:pPr lvl="1"/>
            <a:r>
              <a:rPr lang="de-AT" noProof="0" dirty="0"/>
              <a:t>Mailbox:</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Get-MailboxTransportService –Identity EX1 | fl Re*Path,Se*Path</a:t>
            </a:r>
          </a:p>
        </p:txBody>
      </p:sp>
      <p:sp>
        <p:nvSpPr>
          <p:cNvPr id="4" name="Slide Number Placeholder 3"/>
          <p:cNvSpPr>
            <a:spLocks noGrp="1"/>
          </p:cNvSpPr>
          <p:nvPr>
            <p:ph type="sldNum" sz="quarter" idx="12"/>
          </p:nvPr>
        </p:nvSpPr>
        <p:spPr/>
        <p:txBody>
          <a:bodyPr/>
          <a:lstStyle/>
          <a:p>
            <a:fld id="{13FD4393-7175-4792-98E0-59A7B5E9D5E7}" type="slidenum">
              <a:rPr lang="de-AT" smtClean="0"/>
              <a:pPr/>
              <a:t>82</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55931705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AT"/>
              <a:t>Aktivieren der Intra-Server Protocol Logs</a:t>
            </a:r>
            <a:endParaRPr lang="de-AT" dirty="0"/>
          </a:p>
        </p:txBody>
      </p:sp>
      <p:sp>
        <p:nvSpPr>
          <p:cNvPr id="3" name="Text Placeholder 2"/>
          <p:cNvSpPr>
            <a:spLocks noGrp="1"/>
          </p:cNvSpPr>
          <p:nvPr>
            <p:ph idx="1"/>
          </p:nvPr>
        </p:nvSpPr>
        <p:spPr/>
        <p:txBody>
          <a:bodyPr/>
          <a:lstStyle/>
          <a:p>
            <a:r>
              <a:rPr lang="de-AT" dirty="0"/>
              <a:t>Für Server zu Server Verbindungen</a:t>
            </a:r>
          </a:p>
          <a:p>
            <a:pPr marL="0" indent="0">
              <a:buNone/>
            </a:pPr>
            <a:r>
              <a:rPr lang="de-AT" dirty="0">
                <a:solidFill>
                  <a:schemeClr val="accent5"/>
                </a:solidFill>
                <a:latin typeface="Consolas" panose="020B0609020204030204" pitchFamily="49" charset="0"/>
                <a:cs typeface="Consolas" panose="020B0609020204030204" pitchFamily="49" charset="0"/>
              </a:rPr>
              <a:t>	</a:t>
            </a:r>
            <a:r>
              <a:rPr lang="de-AT" sz="2400" dirty="0">
                <a:solidFill>
                  <a:schemeClr val="accent5"/>
                </a:solidFill>
                <a:latin typeface="Consolas" panose="020B0609020204030204" pitchFamily="49" charset="0"/>
                <a:cs typeface="Consolas" panose="020B0609020204030204" pitchFamily="49" charset="0"/>
              </a:rPr>
              <a:t>Get-TransportService| Set-TransportService</a:t>
            </a:r>
            <a:br>
              <a:rPr lang="de-AT" sz="2400" dirty="0">
                <a:solidFill>
                  <a:schemeClr val="accent5"/>
                </a:solidFill>
                <a:latin typeface="Consolas" panose="020B0609020204030204" pitchFamily="49" charset="0"/>
                <a:cs typeface="Consolas" panose="020B0609020204030204" pitchFamily="49" charset="0"/>
              </a:rPr>
            </a:br>
            <a:r>
              <a:rPr lang="de-AT" sz="2400" dirty="0">
                <a:solidFill>
                  <a:schemeClr val="accent5"/>
                </a:solidFill>
                <a:latin typeface="Consolas" panose="020B0609020204030204" pitchFamily="49" charset="0"/>
                <a:cs typeface="Consolas" panose="020B0609020204030204" pitchFamily="49" charset="0"/>
              </a:rPr>
              <a:t>	-IntraOrgConnectorProtocolLoggingLevel Verbose</a:t>
            </a:r>
          </a:p>
          <a:p>
            <a:r>
              <a:rPr lang="de-AT" dirty="0"/>
              <a:t>Für Intra-Server Verbindungen (HUB-&gt;MailboxTransport)</a:t>
            </a:r>
          </a:p>
          <a:p>
            <a:pPr marL="0" indent="0">
              <a:buNone/>
            </a:pPr>
            <a:r>
              <a:rPr lang="de-AT" dirty="0">
                <a:solidFill>
                  <a:schemeClr val="accent5"/>
                </a:solidFill>
                <a:latin typeface="Consolas" panose="020B0609020204030204" pitchFamily="49" charset="0"/>
                <a:cs typeface="Consolas" panose="020B0609020204030204" pitchFamily="49" charset="0"/>
              </a:rPr>
              <a:t>	</a:t>
            </a:r>
            <a:r>
              <a:rPr lang="de-AT" sz="2400" dirty="0">
                <a:solidFill>
                  <a:schemeClr val="accent5"/>
                </a:solidFill>
                <a:latin typeface="Consolas" panose="020B0609020204030204" pitchFamily="49" charset="0"/>
                <a:cs typeface="Consolas" panose="020B0609020204030204" pitchFamily="49" charset="0"/>
              </a:rPr>
              <a:t>Get-MailboxTransportService |</a:t>
            </a:r>
            <a:br>
              <a:rPr lang="de-AT" sz="2400" dirty="0">
                <a:solidFill>
                  <a:schemeClr val="accent5"/>
                </a:solidFill>
                <a:latin typeface="Consolas" panose="020B0609020204030204" pitchFamily="49" charset="0"/>
                <a:cs typeface="Consolas" panose="020B0609020204030204" pitchFamily="49" charset="0"/>
              </a:rPr>
            </a:br>
            <a:r>
              <a:rPr lang="de-AT" sz="2400" dirty="0">
                <a:solidFill>
                  <a:schemeClr val="accent5"/>
                </a:solidFill>
                <a:latin typeface="Consolas" panose="020B0609020204030204" pitchFamily="49" charset="0"/>
                <a:cs typeface="Consolas" panose="020B0609020204030204" pitchFamily="49" charset="0"/>
              </a:rPr>
              <a:t>	Set-MailboxTransportService</a:t>
            </a:r>
            <a:br>
              <a:rPr lang="de-AT" sz="2400" dirty="0">
                <a:solidFill>
                  <a:schemeClr val="accent5"/>
                </a:solidFill>
                <a:latin typeface="Consolas" panose="020B0609020204030204" pitchFamily="49" charset="0"/>
                <a:cs typeface="Consolas" panose="020B0609020204030204" pitchFamily="49" charset="0"/>
              </a:rPr>
            </a:br>
            <a:r>
              <a:rPr lang="de-AT" sz="2400" dirty="0">
                <a:solidFill>
                  <a:schemeClr val="accent5"/>
                </a:solidFill>
                <a:latin typeface="Consolas" panose="020B0609020204030204" pitchFamily="49" charset="0"/>
                <a:cs typeface="Consolas" panose="020B0609020204030204" pitchFamily="49" charset="0"/>
              </a:rPr>
              <a:t>	-MailboxSubmissionAgentLogEnabled $true</a:t>
            </a:r>
            <a:br>
              <a:rPr lang="de-AT" sz="2400" dirty="0">
                <a:solidFill>
                  <a:schemeClr val="accent5"/>
                </a:solidFill>
                <a:latin typeface="Consolas" panose="020B0609020204030204" pitchFamily="49" charset="0"/>
                <a:cs typeface="Consolas" panose="020B0609020204030204" pitchFamily="49" charset="0"/>
              </a:rPr>
            </a:br>
            <a:r>
              <a:rPr lang="de-AT" sz="2400" dirty="0">
                <a:solidFill>
                  <a:schemeClr val="accent5"/>
                </a:solidFill>
                <a:latin typeface="Consolas" panose="020B0609020204030204" pitchFamily="49" charset="0"/>
                <a:cs typeface="Consolas" panose="020B0609020204030204" pitchFamily="49" charset="0"/>
              </a:rPr>
              <a:t>	-MailboxDeliveryConnectorProtocolLoggingLevel Verbose</a:t>
            </a:r>
          </a:p>
        </p:txBody>
      </p:sp>
      <p:sp>
        <p:nvSpPr>
          <p:cNvPr id="4" name="Slide Number Placeholder 3"/>
          <p:cNvSpPr>
            <a:spLocks noGrp="1"/>
          </p:cNvSpPr>
          <p:nvPr>
            <p:ph type="sldNum" sz="quarter" idx="12"/>
          </p:nvPr>
        </p:nvSpPr>
        <p:spPr/>
        <p:txBody>
          <a:bodyPr/>
          <a:lstStyle/>
          <a:p>
            <a:fld id="{13FD4393-7175-4792-98E0-59A7B5E9D5E7}" type="slidenum">
              <a:rPr lang="de-AT" smtClean="0"/>
              <a:pPr/>
              <a:t>83</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33115194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Protocol Log Beispiel</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84</a:t>
            </a:fld>
            <a:br>
              <a:rPr lang="de-AT"/>
            </a:br>
            <a:r>
              <a:rPr lang="de-AT"/>
              <a:t> © ETC </a:t>
            </a:r>
            <a:fld id="{CC69AB7A-C4F2-4C29-9E9D-A4F474B1EA3D}" type="datetime6">
              <a:rPr lang="de-AT" smtClean="0"/>
              <a:pPr/>
              <a:t>Februar 21</a:t>
            </a:fld>
            <a:endParaRPr lang="de-AT" dirty="0"/>
          </a:p>
        </p:txBody>
      </p:sp>
      <p:grpSp>
        <p:nvGrpSpPr>
          <p:cNvPr id="17" name="Group 16"/>
          <p:cNvGrpSpPr/>
          <p:nvPr/>
        </p:nvGrpSpPr>
        <p:grpSpPr>
          <a:xfrm>
            <a:off x="0" y="2286000"/>
            <a:ext cx="12192000" cy="2252924"/>
            <a:chOff x="0" y="1052489"/>
            <a:chExt cx="12192000" cy="2252924"/>
          </a:xfrm>
          <a:solidFill>
            <a:schemeClr val="bg1"/>
          </a:solidFill>
        </p:grpSpPr>
        <p:grpSp>
          <p:nvGrpSpPr>
            <p:cNvPr id="16" name="Group 15"/>
            <p:cNvGrpSpPr/>
            <p:nvPr/>
          </p:nvGrpSpPr>
          <p:grpSpPr>
            <a:xfrm>
              <a:off x="0" y="1052489"/>
              <a:ext cx="12192000" cy="2252924"/>
              <a:chOff x="0" y="1052489"/>
              <a:chExt cx="12192000" cy="2252924"/>
            </a:xfrm>
            <a:grpFill/>
          </p:grpSpPr>
          <p:sp>
            <p:nvSpPr>
              <p:cNvPr id="7" name="TextBox 6"/>
              <p:cNvSpPr txBox="1"/>
              <p:nvPr/>
            </p:nvSpPr>
            <p:spPr>
              <a:xfrm>
                <a:off x="0" y="1052489"/>
                <a:ext cx="12192000" cy="2252924"/>
              </a:xfrm>
              <a:prstGeom prst="rect">
                <a:avLst/>
              </a:prstGeom>
              <a:grpFill/>
            </p:spPr>
            <p:txBody>
              <a:bodyPr wrap="square" lIns="91440" tIns="91440" rIns="91440" bIns="91440" rtlCol="0">
                <a:spAutoFit/>
              </a:bodyPr>
              <a:lstStyle/>
              <a:p>
                <a:pPr>
                  <a:lnSpc>
                    <a:spcPct val="90000"/>
                  </a:lnSpc>
                  <a:spcBef>
                    <a:spcPct val="20000"/>
                  </a:spcBef>
                  <a:buSzPct val="90000"/>
                </a:pPr>
                <a:endParaRPr lang="de-DE" sz="1600" dirty="0"/>
              </a:p>
              <a:p>
                <a:pPr>
                  <a:lnSpc>
                    <a:spcPct val="90000"/>
                  </a:lnSpc>
                  <a:spcBef>
                    <a:spcPct val="20000"/>
                  </a:spcBef>
                  <a:buSzPct val="90000"/>
                </a:pPr>
                <a:endParaRPr lang="de-DE" sz="1600" dirty="0"/>
              </a:p>
              <a:p>
                <a:pPr>
                  <a:lnSpc>
                    <a:spcPct val="90000"/>
                  </a:lnSpc>
                  <a:spcBef>
                    <a:spcPct val="20000"/>
                  </a:spcBef>
                  <a:buSzPct val="90000"/>
                </a:pPr>
                <a:endParaRPr lang="de-DE" sz="1600" dirty="0"/>
              </a:p>
              <a:p>
                <a:pPr>
                  <a:lnSpc>
                    <a:spcPct val="90000"/>
                  </a:lnSpc>
                  <a:spcBef>
                    <a:spcPct val="20000"/>
                  </a:spcBef>
                  <a:buSzPct val="90000"/>
                </a:pPr>
                <a:endParaRPr lang="de-DE" sz="1600" dirty="0"/>
              </a:p>
              <a:p>
                <a:pPr>
                  <a:lnSpc>
                    <a:spcPct val="90000"/>
                  </a:lnSpc>
                  <a:spcBef>
                    <a:spcPct val="20000"/>
                  </a:spcBef>
                  <a:buSzPct val="90000"/>
                </a:pPr>
                <a:r>
                  <a:rPr lang="de-DE" sz="1600" dirty="0"/>
                  <a:t>#Fields: date-time,connector-id,session-id,sequence-number,local-endpoint,remote-endpoint,event,data,context</a:t>
                </a:r>
              </a:p>
              <a:p>
                <a:pPr>
                  <a:lnSpc>
                    <a:spcPct val="90000"/>
                  </a:lnSpc>
                  <a:spcBef>
                    <a:spcPct val="20000"/>
                  </a:spcBef>
                  <a:buSzPct val="90000"/>
                </a:pPr>
                <a:r>
                  <a:rPr lang="de-DE" sz="1600" dirty="0"/>
                  <a:t>2015-02-17T00:00:29.323Z,</a:t>
                </a:r>
                <a:r>
                  <a:rPr lang="de-DE" sz="1600" dirty="0">
                    <a:solidFill>
                      <a:srgbClr val="FF0000"/>
                    </a:solidFill>
                  </a:rPr>
                  <a:t>EX1\Default Frontend EX1</a:t>
                </a:r>
                <a:r>
                  <a:rPr lang="de-DE" sz="1600" dirty="0"/>
                  <a:t>,</a:t>
                </a:r>
                <a:r>
                  <a:rPr lang="de-DE" sz="1600" dirty="0">
                    <a:solidFill>
                      <a:srgbClr val="FFC000"/>
                    </a:solidFill>
                  </a:rPr>
                  <a:t>08D217DCFF31C6CE</a:t>
                </a:r>
                <a:r>
                  <a:rPr lang="de-DE" sz="1600" dirty="0"/>
                  <a:t>,</a:t>
                </a:r>
                <a:r>
                  <a:rPr lang="de-DE" sz="1600" dirty="0">
                    <a:solidFill>
                      <a:srgbClr val="7030A0"/>
                    </a:solidFill>
                  </a:rPr>
                  <a:t>3</a:t>
                </a:r>
                <a:r>
                  <a:rPr lang="de-DE" sz="1600" dirty="0"/>
                  <a:t>,127.0.0.1:25,127.0.0.1:49824,&lt;,</a:t>
                </a:r>
                <a:r>
                  <a:rPr lang="de-DE" sz="1600" dirty="0">
                    <a:solidFill>
                      <a:srgbClr val="429A16"/>
                    </a:solidFill>
                  </a:rPr>
                  <a:t>EHLO</a:t>
                </a:r>
                <a:r>
                  <a:rPr lang="de-DE" sz="1600" dirty="0"/>
                  <a:t>,</a:t>
                </a:r>
              </a:p>
              <a:p>
                <a:pPr>
                  <a:lnSpc>
                    <a:spcPct val="90000"/>
                  </a:lnSpc>
                  <a:spcBef>
                    <a:spcPct val="20000"/>
                  </a:spcBef>
                  <a:buSzPct val="90000"/>
                </a:pPr>
                <a:r>
                  <a:rPr lang="de-DE" sz="1600" dirty="0"/>
                  <a:t>2015-02-17T00:00:29.323Z,EX1\Default Frontend EX1,08D217DCFF31C6CE,4,127.0.0.1:25,127.0.0.1:49824,*,</a:t>
                </a:r>
                <a:r>
                  <a:rPr lang="de-DE" sz="1600" dirty="0" err="1"/>
                  <a:t>SMTPSubmit</a:t>
                </a:r>
                <a:r>
                  <a:rPr lang="de-DE" sz="1600" dirty="0"/>
                  <a:t> </a:t>
                </a:r>
                <a:r>
                  <a:rPr lang="de-DE" sz="1600" dirty="0" err="1"/>
                  <a:t>SMTPAcceptAnySender</a:t>
                </a:r>
                <a:r>
                  <a:rPr lang="de-DE" sz="1600" dirty="0"/>
                  <a:t> </a:t>
                </a:r>
                <a:r>
                  <a:rPr lang="de-DE" sz="1600" dirty="0" err="1"/>
                  <a:t>SMTPAcceptAuthoritativeDomainSender</a:t>
                </a:r>
                <a:r>
                  <a:rPr lang="de-DE" sz="1600" dirty="0"/>
                  <a:t> </a:t>
                </a:r>
                <a:r>
                  <a:rPr lang="de-DE" sz="1600" dirty="0" err="1"/>
                  <a:t>AcceptRoutingHeaders,Set</a:t>
                </a:r>
                <a:r>
                  <a:rPr lang="de-DE" sz="1600" dirty="0"/>
                  <a:t> Session Permissions</a:t>
                </a:r>
              </a:p>
            </p:txBody>
          </p:sp>
          <p:sp>
            <p:nvSpPr>
              <p:cNvPr id="8" name="TextBox 7"/>
              <p:cNvSpPr txBox="1"/>
              <p:nvPr/>
            </p:nvSpPr>
            <p:spPr>
              <a:xfrm>
                <a:off x="3810000" y="1371600"/>
                <a:ext cx="6858000" cy="572464"/>
              </a:xfrm>
              <a:prstGeom prst="rect">
                <a:avLst/>
              </a:prstGeom>
              <a:grpFill/>
            </p:spPr>
            <p:txBody>
              <a:bodyPr wrap="square" lIns="91440" tIns="91440" rIns="91440" bIns="91440" rtlCol="0">
                <a:spAutoFit/>
              </a:bodyPr>
              <a:lstStyle/>
              <a:p>
                <a:pPr>
                  <a:lnSpc>
                    <a:spcPct val="90000"/>
                  </a:lnSpc>
                  <a:spcBef>
                    <a:spcPct val="20000"/>
                  </a:spcBef>
                  <a:buSzPct val="90000"/>
                </a:pPr>
                <a:r>
                  <a:rPr lang="de-DE" sz="2800" dirty="0">
                    <a:solidFill>
                      <a:srgbClr val="FF0000">
                        <a:alpha val="99000"/>
                      </a:srgbClr>
                    </a:solidFill>
                  </a:rPr>
                  <a:t>Connector, </a:t>
                </a:r>
                <a:r>
                  <a:rPr lang="de-DE" sz="2800" dirty="0">
                    <a:solidFill>
                      <a:srgbClr val="FFC000">
                        <a:alpha val="99000"/>
                      </a:srgbClr>
                    </a:solidFill>
                  </a:rPr>
                  <a:t>Session</a:t>
                </a:r>
                <a:r>
                  <a:rPr lang="de-DE" sz="2800" dirty="0">
                    <a:solidFill>
                      <a:srgbClr val="FF0000">
                        <a:alpha val="99000"/>
                      </a:srgbClr>
                    </a:solidFill>
                  </a:rPr>
                  <a:t>, </a:t>
                </a:r>
                <a:r>
                  <a:rPr lang="de-DE" sz="2800" dirty="0" err="1">
                    <a:solidFill>
                      <a:srgbClr val="7030A0">
                        <a:alpha val="99000"/>
                      </a:srgbClr>
                    </a:solidFill>
                  </a:rPr>
                  <a:t>Sequence</a:t>
                </a:r>
                <a:r>
                  <a:rPr lang="de-DE" sz="2800" dirty="0">
                    <a:solidFill>
                      <a:srgbClr val="7030A0">
                        <a:alpha val="99000"/>
                      </a:srgbClr>
                    </a:solidFill>
                  </a:rPr>
                  <a:t>,</a:t>
                </a:r>
                <a:r>
                  <a:rPr lang="de-DE" sz="2800" dirty="0">
                    <a:solidFill>
                      <a:schemeClr val="accent2">
                        <a:lumMod val="60000"/>
                        <a:lumOff val="40000"/>
                        <a:alpha val="99000"/>
                      </a:schemeClr>
                    </a:solidFill>
                  </a:rPr>
                  <a:t> </a:t>
                </a:r>
                <a:r>
                  <a:rPr lang="de-DE" sz="2800" dirty="0">
                    <a:solidFill>
                      <a:srgbClr val="429A16">
                        <a:alpha val="99000"/>
                      </a:srgbClr>
                    </a:solidFill>
                  </a:rPr>
                  <a:t>SMTP Verb</a:t>
                </a:r>
              </a:p>
            </p:txBody>
          </p:sp>
        </p:grpSp>
        <p:cxnSp>
          <p:nvCxnSpPr>
            <p:cNvPr id="10" name="Straight Arrow Connector 9"/>
            <p:cNvCxnSpPr/>
            <p:nvPr/>
          </p:nvCxnSpPr>
          <p:spPr>
            <a:xfrm flipH="1">
              <a:off x="3886200" y="1890689"/>
              <a:ext cx="914400" cy="609600"/>
            </a:xfrm>
            <a:prstGeom prst="straightConnector1">
              <a:avLst/>
            </a:prstGeom>
            <a:grpFill/>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5334000" y="1890689"/>
              <a:ext cx="914400" cy="609600"/>
            </a:xfrm>
            <a:prstGeom prst="straightConnector1">
              <a:avLst/>
            </a:prstGeom>
            <a:grpFill/>
            <a:ln w="19050">
              <a:solidFill>
                <a:srgbClr val="FFC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6400800" y="1890689"/>
              <a:ext cx="1371600" cy="609600"/>
            </a:xfrm>
            <a:prstGeom prst="straightConnector1">
              <a:avLst/>
            </a:prstGeom>
            <a:grpFill/>
            <a:ln w="19050">
              <a:solidFill>
                <a:srgbClr val="7030A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9448800" y="1890689"/>
              <a:ext cx="152400" cy="609600"/>
            </a:xfrm>
            <a:prstGeom prst="straightConnector1">
              <a:avLst/>
            </a:prstGeom>
            <a:grpFill/>
            <a:ln w="19050">
              <a:solidFill>
                <a:srgbClr val="59D01E"/>
              </a:solidFill>
              <a:tailEnd type="triangle" w="lg"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0104716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Pipeline Tracing</a:t>
            </a:r>
            <a:endParaRPr lang="de-AT" noProof="0" dirty="0"/>
          </a:p>
        </p:txBody>
      </p:sp>
      <p:sp>
        <p:nvSpPr>
          <p:cNvPr id="3" name="Text Placeholder 2"/>
          <p:cNvSpPr>
            <a:spLocks noGrp="1"/>
          </p:cNvSpPr>
          <p:nvPr>
            <p:ph idx="1"/>
          </p:nvPr>
        </p:nvSpPr>
        <p:spPr/>
        <p:txBody>
          <a:bodyPr>
            <a:normAutofit lnSpcReduction="10000"/>
          </a:bodyPr>
          <a:lstStyle/>
          <a:p>
            <a:r>
              <a:rPr lang="de-AT" noProof="0" dirty="0"/>
              <a:t>Nachvollziehen der verschiedenen Stufen die eine Nachricht durchläuft</a:t>
            </a:r>
          </a:p>
          <a:p>
            <a:pPr lvl="1"/>
            <a:r>
              <a:rPr lang="de-AT" noProof="0" dirty="0"/>
              <a:t>Categorizer</a:t>
            </a:r>
          </a:p>
          <a:p>
            <a:pPr lvl="1"/>
            <a:r>
              <a:rPr lang="de-AT" noProof="0" dirty="0"/>
              <a:t>Transport Rules</a:t>
            </a:r>
          </a:p>
          <a:p>
            <a:pPr lvl="1"/>
            <a:r>
              <a:rPr lang="de-AT" noProof="0" dirty="0"/>
              <a:t>Journaling</a:t>
            </a:r>
          </a:p>
          <a:p>
            <a:pPr lvl="1"/>
            <a:r>
              <a:rPr lang="de-AT" noProof="0" dirty="0"/>
              <a:t>Etc.</a:t>
            </a:r>
          </a:p>
          <a:p>
            <a:r>
              <a:rPr lang="de-AT" noProof="0" dirty="0"/>
              <a:t>Aktiviert über Shell für einen bestimmten Sender</a:t>
            </a:r>
          </a:p>
          <a:p>
            <a:pPr marL="457200" lvl="1" indent="0">
              <a:buNone/>
            </a:pPr>
            <a:r>
              <a:rPr lang="de-AT" noProof="0" dirty="0">
                <a:solidFill>
                  <a:schemeClr val="accent5"/>
                </a:solidFill>
                <a:latin typeface="Consolas" panose="020B0609020204030204" pitchFamily="49" charset="0"/>
                <a:cs typeface="Consolas" panose="020B0609020204030204" pitchFamily="49" charset="0"/>
              </a:rPr>
              <a:t>Set-TransportService -PipelineTracingEnabled $true</a:t>
            </a:r>
            <a:br>
              <a:rPr lang="de-AT" noProof="0" dirty="0">
                <a:solidFill>
                  <a:schemeClr val="accent5"/>
                </a:solidFill>
                <a:latin typeface="Consolas" panose="020B0609020204030204" pitchFamily="49" charset="0"/>
                <a:cs typeface="Consolas" panose="020B0609020204030204" pitchFamily="49" charset="0"/>
              </a:rPr>
            </a:br>
            <a:r>
              <a:rPr lang="de-AT" noProof="0" dirty="0">
                <a:solidFill>
                  <a:schemeClr val="accent5"/>
                </a:solidFill>
                <a:latin typeface="Consolas" panose="020B0609020204030204" pitchFamily="49" charset="0"/>
                <a:cs typeface="Consolas" panose="020B0609020204030204" pitchFamily="49" charset="0"/>
              </a:rPr>
              <a:t>-PipelineTracingPath C:\PipelineTracing</a:t>
            </a:r>
            <a:br>
              <a:rPr lang="de-AT" noProof="0" dirty="0">
                <a:solidFill>
                  <a:schemeClr val="accent5"/>
                </a:solidFill>
                <a:latin typeface="Consolas" panose="020B0609020204030204" pitchFamily="49" charset="0"/>
                <a:cs typeface="Consolas" panose="020B0609020204030204" pitchFamily="49" charset="0"/>
              </a:rPr>
            </a:br>
            <a:r>
              <a:rPr lang="de-AT" noProof="0" dirty="0">
                <a:solidFill>
                  <a:schemeClr val="accent5"/>
                </a:solidFill>
                <a:latin typeface="Consolas" panose="020B0609020204030204" pitchFamily="49" charset="0"/>
                <a:cs typeface="Consolas" panose="020B0609020204030204" pitchFamily="49" charset="0"/>
              </a:rPr>
              <a:t>-PipelineTracingSenderAddress user1@stickler.local</a:t>
            </a:r>
          </a:p>
          <a:p>
            <a:pPr lvl="1"/>
            <a:r>
              <a:rPr lang="de-AT" noProof="0" dirty="0"/>
              <a:t>Ausgabe in Textdateien (pro Stufe eine Datei)</a:t>
            </a:r>
          </a:p>
        </p:txBody>
      </p:sp>
      <p:sp>
        <p:nvSpPr>
          <p:cNvPr id="4" name="Slide Number Placeholder 3"/>
          <p:cNvSpPr>
            <a:spLocks noGrp="1"/>
          </p:cNvSpPr>
          <p:nvPr>
            <p:ph type="sldNum" sz="quarter" idx="12"/>
          </p:nvPr>
        </p:nvSpPr>
        <p:spPr/>
        <p:txBody>
          <a:bodyPr/>
          <a:lstStyle/>
          <a:p>
            <a:fld id="{13FD4393-7175-4792-98E0-59A7B5E9D5E7}" type="slidenum">
              <a:rPr lang="de-AT" smtClean="0"/>
              <a:pPr/>
              <a:t>85</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51594596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a:t>Pipeline Tracing Beispiel</a:t>
            </a:r>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86</a:t>
            </a:fld>
            <a:br>
              <a:rPr lang="de-AT"/>
            </a:br>
            <a:r>
              <a:rPr lang="de-AT"/>
              <a:t> © ETC </a:t>
            </a:r>
            <a:fld id="{CC69AB7A-C4F2-4C29-9E9D-A4F474B1EA3D}" type="datetime6">
              <a:rPr lang="de-AT" smtClean="0"/>
              <a:pPr/>
              <a:t>Februar 21</a:t>
            </a:fld>
            <a:endParaRPr lang="de-AT" dirty="0"/>
          </a:p>
        </p:txBody>
      </p:sp>
      <p:pic>
        <p:nvPicPr>
          <p:cNvPr id="5" name="Picture 4"/>
          <p:cNvPicPr>
            <a:picLocks noChangeAspect="1"/>
          </p:cNvPicPr>
          <p:nvPr/>
        </p:nvPicPr>
        <p:blipFill>
          <a:blip r:embed="rId2"/>
          <a:stretch>
            <a:fillRect/>
          </a:stretch>
        </p:blipFill>
        <p:spPr>
          <a:xfrm>
            <a:off x="838200" y="1707426"/>
            <a:ext cx="10476497" cy="2057400"/>
          </a:xfrm>
          <a:prstGeom prst="rect">
            <a:avLst/>
          </a:prstGeom>
        </p:spPr>
      </p:pic>
      <p:grpSp>
        <p:nvGrpSpPr>
          <p:cNvPr id="10" name="Group 9"/>
          <p:cNvGrpSpPr/>
          <p:nvPr/>
        </p:nvGrpSpPr>
        <p:grpSpPr>
          <a:xfrm>
            <a:off x="3352800" y="3781566"/>
            <a:ext cx="6314824" cy="2886479"/>
            <a:chOff x="3352800" y="3781566"/>
            <a:chExt cx="6314824" cy="2886479"/>
          </a:xfrm>
        </p:grpSpPr>
        <p:pic>
          <p:nvPicPr>
            <p:cNvPr id="6" name="Picture 5"/>
            <p:cNvPicPr>
              <a:picLocks noChangeAspect="1"/>
            </p:cNvPicPr>
            <p:nvPr/>
          </p:nvPicPr>
          <p:blipFill>
            <a:blip r:embed="rId3"/>
            <a:stretch>
              <a:fillRect/>
            </a:stretch>
          </p:blipFill>
          <p:spPr>
            <a:xfrm>
              <a:off x="3352800" y="3781566"/>
              <a:ext cx="6314824" cy="2886479"/>
            </a:xfrm>
            <a:prstGeom prst="rect">
              <a:avLst/>
            </a:prstGeom>
          </p:spPr>
        </p:pic>
        <p:sp>
          <p:nvSpPr>
            <p:cNvPr id="7" name="Rectangle 6"/>
            <p:cNvSpPr/>
            <p:nvPr/>
          </p:nvSpPr>
          <p:spPr bwMode="auto">
            <a:xfrm>
              <a:off x="3378927" y="4360818"/>
              <a:ext cx="5460274" cy="228600"/>
            </a:xfrm>
            <a:prstGeom prst="rect">
              <a:avLst/>
            </a:prstGeom>
            <a:noFill/>
            <a:ln w="19050">
              <a:solidFill>
                <a:srgbClr val="FF0000"/>
              </a:solid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de-DE" sz="2200" dirty="0">
                <a:solidFill>
                  <a:srgbClr val="FFFFFF">
                    <a:alpha val="98824"/>
                  </a:srgbClr>
                </a:solidFill>
                <a:latin typeface="Segoe UI" pitchFamily="34" charset="0"/>
                <a:ea typeface="Segoe UI" pitchFamily="34" charset="0"/>
                <a:cs typeface="Segoe UI" pitchFamily="34" charset="0"/>
              </a:endParaRPr>
            </a:p>
          </p:txBody>
        </p:sp>
      </p:grpSp>
    </p:spTree>
    <p:extLst>
      <p:ext uri="{BB962C8B-B14F-4D97-AF65-F5344CB8AC3E}">
        <p14:creationId xmlns:p14="http://schemas.microsoft.com/office/powerpoint/2010/main" val="330899823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a:t>Transport Rule Test/Auditing</a:t>
            </a:r>
          </a:p>
        </p:txBody>
      </p:sp>
      <p:sp>
        <p:nvSpPr>
          <p:cNvPr id="3" name="Text Placeholder 2"/>
          <p:cNvSpPr>
            <a:spLocks noGrp="1"/>
          </p:cNvSpPr>
          <p:nvPr>
            <p:ph idx="1"/>
          </p:nvPr>
        </p:nvSpPr>
        <p:spPr/>
        <p:txBody>
          <a:bodyPr/>
          <a:lstStyle/>
          <a:p>
            <a:r>
              <a:rPr lang="de-AT" noProof="0" dirty="0"/>
              <a:t>Rules können getestet bzw. auditiert werden</a:t>
            </a:r>
          </a:p>
          <a:p>
            <a:r>
              <a:rPr lang="de-AT" noProof="0" dirty="0"/>
              <a:t>Aufzeichung in Message Tracking Logs</a:t>
            </a:r>
          </a:p>
          <a:p>
            <a:pPr lvl="1"/>
            <a:r>
              <a:rPr lang="de-AT" noProof="0" dirty="0">
                <a:solidFill>
                  <a:schemeClr val="accent5"/>
                </a:solidFill>
                <a:latin typeface="Consolas" panose="020B0609020204030204" pitchFamily="49" charset="0"/>
                <a:cs typeface="Consolas" panose="020B0609020204030204" pitchFamily="49" charset="0"/>
              </a:rPr>
              <a:t>Get-MessageTrackingLog –EventId AgentInfo| </a:t>
            </a:r>
            <a:br>
              <a:rPr lang="de-AT" noProof="0" dirty="0">
                <a:solidFill>
                  <a:schemeClr val="accent5"/>
                </a:solidFill>
                <a:latin typeface="Consolas" panose="020B0609020204030204" pitchFamily="49" charset="0"/>
                <a:cs typeface="Consolas" panose="020B0609020204030204" pitchFamily="49" charset="0"/>
              </a:rPr>
            </a:br>
            <a:r>
              <a:rPr lang="de-AT" noProof="0" dirty="0">
                <a:solidFill>
                  <a:schemeClr val="accent5"/>
                </a:solidFill>
                <a:latin typeface="Consolas" panose="020B0609020204030204" pitchFamily="49" charset="0"/>
                <a:cs typeface="Consolas" panose="020B0609020204030204" pitchFamily="49" charset="0"/>
              </a:rPr>
              <a:t>fl MessageSubject,EventData</a:t>
            </a:r>
          </a:p>
          <a:p>
            <a:pPr lvl="1"/>
            <a:endParaRPr lang="de-AT" noProof="0" dirty="0"/>
          </a:p>
          <a:p>
            <a:pPr lvl="1"/>
            <a:endParaRPr lang="de-AT" noProof="0" dirty="0"/>
          </a:p>
        </p:txBody>
      </p:sp>
      <p:sp>
        <p:nvSpPr>
          <p:cNvPr id="4" name="Slide Number Placeholder 3"/>
          <p:cNvSpPr>
            <a:spLocks noGrp="1"/>
          </p:cNvSpPr>
          <p:nvPr>
            <p:ph type="sldNum" sz="quarter" idx="12"/>
          </p:nvPr>
        </p:nvSpPr>
        <p:spPr/>
        <p:txBody>
          <a:bodyPr/>
          <a:lstStyle/>
          <a:p>
            <a:fld id="{13FD4393-7175-4792-98E0-59A7B5E9D5E7}" type="slidenum">
              <a:rPr lang="de-AT" smtClean="0"/>
              <a:pPr/>
              <a:t>87</a:t>
            </a:fld>
            <a:br>
              <a:rPr lang="de-AT"/>
            </a:br>
            <a:r>
              <a:rPr lang="de-AT"/>
              <a:t> © ETC </a:t>
            </a:r>
            <a:fld id="{CC69AB7A-C4F2-4C29-9E9D-A4F474B1EA3D}" type="datetime6">
              <a:rPr lang="de-AT" smtClean="0"/>
              <a:pPr/>
              <a:t>Februar 21</a:t>
            </a:fld>
            <a:endParaRPr lang="de-AT" dirty="0"/>
          </a:p>
        </p:txBody>
      </p:sp>
      <p:grpSp>
        <p:nvGrpSpPr>
          <p:cNvPr id="8" name="Group 7"/>
          <p:cNvGrpSpPr/>
          <p:nvPr/>
        </p:nvGrpSpPr>
        <p:grpSpPr>
          <a:xfrm>
            <a:off x="9381692" y="365229"/>
            <a:ext cx="2553791" cy="3151118"/>
            <a:chOff x="9067800" y="1485900"/>
            <a:chExt cx="2908688" cy="3589025"/>
          </a:xfrm>
        </p:grpSpPr>
        <p:pic>
          <p:nvPicPr>
            <p:cNvPr id="5" name="Picture 4"/>
            <p:cNvPicPr>
              <a:picLocks noChangeAspect="1"/>
            </p:cNvPicPr>
            <p:nvPr/>
          </p:nvPicPr>
          <p:blipFill>
            <a:blip r:embed="rId2"/>
            <a:stretch>
              <a:fillRect/>
            </a:stretch>
          </p:blipFill>
          <p:spPr>
            <a:xfrm>
              <a:off x="9067800" y="1485900"/>
              <a:ext cx="2908688" cy="3589025"/>
            </a:xfrm>
            <a:prstGeom prst="rect">
              <a:avLst/>
            </a:prstGeom>
          </p:spPr>
        </p:pic>
        <p:sp>
          <p:nvSpPr>
            <p:cNvPr id="6" name="Rectangle 5"/>
            <p:cNvSpPr/>
            <p:nvPr/>
          </p:nvSpPr>
          <p:spPr bwMode="auto">
            <a:xfrm>
              <a:off x="9410833" y="3512186"/>
              <a:ext cx="2171567" cy="1495781"/>
            </a:xfrm>
            <a:prstGeom prst="rect">
              <a:avLst/>
            </a:prstGeom>
            <a:noFill/>
            <a:ln w="19050">
              <a:solidFill>
                <a:srgbClr val="FF0000"/>
              </a:solid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de-DE" sz="2200" dirty="0">
                <a:solidFill>
                  <a:srgbClr val="FFFFFF">
                    <a:alpha val="98824"/>
                  </a:srgbClr>
                </a:solidFill>
                <a:latin typeface="Segoe UI" pitchFamily="34" charset="0"/>
                <a:ea typeface="Segoe UI" pitchFamily="34" charset="0"/>
                <a:cs typeface="Segoe UI" pitchFamily="34" charset="0"/>
              </a:endParaRPr>
            </a:p>
          </p:txBody>
        </p:sp>
      </p:grpSp>
      <p:sp>
        <p:nvSpPr>
          <p:cNvPr id="7" name="TextBox 6"/>
          <p:cNvSpPr txBox="1"/>
          <p:nvPr/>
        </p:nvSpPr>
        <p:spPr>
          <a:xfrm>
            <a:off x="201234" y="3581400"/>
            <a:ext cx="11762552" cy="1652760"/>
          </a:xfrm>
          <a:prstGeom prst="rect">
            <a:avLst/>
          </a:prstGeom>
          <a:solidFill>
            <a:schemeClr val="bg1"/>
          </a:solidFill>
        </p:spPr>
        <p:txBody>
          <a:bodyPr wrap="square" lIns="91440" tIns="91440" rIns="91440" bIns="91440" rtlCol="0">
            <a:spAutoFit/>
          </a:bodyPr>
          <a:lstStyle/>
          <a:p>
            <a:pPr>
              <a:lnSpc>
                <a:spcPct val="90000"/>
              </a:lnSpc>
              <a:spcBef>
                <a:spcPct val="20000"/>
              </a:spcBef>
              <a:buSzPct val="90000"/>
            </a:pPr>
            <a:r>
              <a:rPr lang="de-DE" dirty="0" err="1"/>
              <a:t>MessageSubject</a:t>
            </a:r>
            <a:r>
              <a:rPr lang="de-DE" dirty="0"/>
              <a:t> : </a:t>
            </a:r>
            <a:r>
              <a:rPr lang="de-DE" dirty="0" err="1"/>
              <a:t>test</a:t>
            </a:r>
            <a:endParaRPr lang="de-DE" dirty="0"/>
          </a:p>
          <a:p>
            <a:pPr>
              <a:lnSpc>
                <a:spcPct val="90000"/>
              </a:lnSpc>
              <a:spcBef>
                <a:spcPct val="20000"/>
              </a:spcBef>
              <a:buSzPct val="90000"/>
            </a:pPr>
            <a:r>
              <a:rPr lang="de-DE" dirty="0" err="1"/>
              <a:t>EventData</a:t>
            </a:r>
            <a:r>
              <a:rPr lang="de-DE" dirty="0"/>
              <a:t>      : {[AMA, </a:t>
            </a:r>
            <a:r>
              <a:rPr lang="de-DE" dirty="0" err="1"/>
              <a:t>SUM|v</a:t>
            </a:r>
            <a:r>
              <a:rPr lang="de-DE" dirty="0"/>
              <a:t>=0|action=|</a:t>
            </a:r>
            <a:r>
              <a:rPr lang="de-DE" dirty="0" err="1"/>
              <a:t>error</a:t>
            </a:r>
            <a:r>
              <a:rPr lang="de-DE" dirty="0"/>
              <a:t>=|</a:t>
            </a:r>
            <a:r>
              <a:rPr lang="de-DE" dirty="0" err="1"/>
              <a:t>atch</a:t>
            </a:r>
            <a:r>
              <a:rPr lang="de-DE" dirty="0"/>
              <a:t>=0], [AMA, </a:t>
            </a:r>
            <a:r>
              <a:rPr lang="de-DE" dirty="0" err="1"/>
              <a:t>EV|engine</a:t>
            </a:r>
            <a:r>
              <a:rPr lang="de-DE" dirty="0"/>
              <a:t>=</a:t>
            </a:r>
            <a:r>
              <a:rPr lang="de-DE" dirty="0" err="1"/>
              <a:t>M|v</a:t>
            </a:r>
            <a:r>
              <a:rPr lang="de-DE" dirty="0"/>
              <a:t>=0|	</a:t>
            </a:r>
            <a:r>
              <a:rPr lang="de-DE" dirty="0" err="1"/>
              <a:t>sig</a:t>
            </a:r>
            <a:r>
              <a:rPr lang="de-DE" dirty="0"/>
              <a:t>=1.193.80.0|name=|</a:t>
            </a:r>
            <a:r>
              <a:rPr lang="de-DE" dirty="0" err="1"/>
              <a:t>file</a:t>
            </a:r>
            <a:r>
              <a:rPr lang="de-DE" dirty="0"/>
              <a:t>=],</a:t>
            </a:r>
          </a:p>
          <a:p>
            <a:pPr defTabSz="762000">
              <a:lnSpc>
                <a:spcPct val="90000"/>
              </a:lnSpc>
              <a:spcBef>
                <a:spcPct val="20000"/>
              </a:spcBef>
              <a:buSzPct val="90000"/>
            </a:pPr>
            <a:r>
              <a:rPr lang="de-DE" dirty="0"/>
              <a:t>                	 [TRA, </a:t>
            </a:r>
            <a:r>
              <a:rPr lang="de-DE" dirty="0" err="1"/>
              <a:t>ETR|</a:t>
            </a:r>
            <a:r>
              <a:rPr lang="de-DE" dirty="0" err="1">
                <a:solidFill>
                  <a:srgbClr val="FF0000"/>
                </a:solidFill>
              </a:rPr>
              <a:t>ruleId</a:t>
            </a:r>
            <a:r>
              <a:rPr lang="de-DE" dirty="0">
                <a:solidFill>
                  <a:srgbClr val="FF0000"/>
                </a:solidFill>
              </a:rPr>
              <a:t>=86a80a8d-6bba-461c-895f-6ef35a015585</a:t>
            </a:r>
            <a:r>
              <a:rPr lang="de-DE" dirty="0"/>
              <a:t>|st=17.02.2015</a:t>
            </a:r>
          </a:p>
          <a:p>
            <a:pPr>
              <a:lnSpc>
                <a:spcPct val="90000"/>
              </a:lnSpc>
              <a:spcBef>
                <a:spcPct val="20000"/>
              </a:spcBef>
              <a:buSzPct val="90000"/>
              <a:tabLst>
                <a:tab pos="1524000" algn="l"/>
              </a:tabLst>
            </a:pPr>
            <a:r>
              <a:rPr lang="de-DE" dirty="0"/>
              <a:t>                 	18:06:58|</a:t>
            </a:r>
            <a:r>
              <a:rPr lang="de-DE" dirty="0">
                <a:solidFill>
                  <a:srgbClr val="FF0000"/>
                </a:solidFill>
              </a:rPr>
              <a:t>action=</a:t>
            </a:r>
            <a:r>
              <a:rPr lang="de-DE" dirty="0" err="1">
                <a:solidFill>
                  <a:srgbClr val="FF0000"/>
                </a:solidFill>
              </a:rPr>
              <a:t>SetAuditSeverity|action</a:t>
            </a:r>
            <a:r>
              <a:rPr lang="de-DE" dirty="0">
                <a:solidFill>
                  <a:srgbClr val="FF0000"/>
                </a:solidFill>
              </a:rPr>
              <a:t>=</a:t>
            </a:r>
            <a:r>
              <a:rPr lang="de-DE" dirty="0" err="1">
                <a:solidFill>
                  <a:srgbClr val="FF0000"/>
                </a:solidFill>
              </a:rPr>
              <a:t>ApplyHtmlDisclaimer</a:t>
            </a:r>
            <a:r>
              <a:rPr lang="de-DE" dirty="0" err="1"/>
              <a:t>|sev</a:t>
            </a:r>
            <a:r>
              <a:rPr lang="de-DE" dirty="0"/>
              <a:t>=3|</a:t>
            </a:r>
            <a:r>
              <a:rPr lang="de-DE" dirty="0">
                <a:solidFill>
                  <a:srgbClr val="FF0000"/>
                </a:solidFill>
              </a:rPr>
              <a:t>mode=Audit</a:t>
            </a:r>
            <a:r>
              <a:rPr lang="de-DE" dirty="0"/>
              <a:t>], [</a:t>
            </a:r>
            <a:r>
              <a:rPr lang="de-DE" dirty="0" err="1"/>
              <a:t>CompCost</a:t>
            </a:r>
            <a:r>
              <a:rPr lang="de-DE" dirty="0"/>
              <a:t>,</a:t>
            </a:r>
          </a:p>
          <a:p>
            <a:pPr defTabSz="806450">
              <a:lnSpc>
                <a:spcPct val="90000"/>
              </a:lnSpc>
              <a:spcBef>
                <a:spcPct val="20000"/>
              </a:spcBef>
              <a:buSzPct val="90000"/>
            </a:pPr>
            <a:r>
              <a:rPr lang="de-DE" dirty="0"/>
              <a:t>                	 |AMA=0|ETR=0], [</a:t>
            </a:r>
            <a:r>
              <a:rPr lang="de-DE" dirty="0" err="1"/>
              <a:t>DeliveryPriority</a:t>
            </a:r>
            <a:r>
              <a:rPr lang="de-DE" dirty="0"/>
              <a:t>, Normal], [</a:t>
            </a:r>
            <a:r>
              <a:rPr lang="de-DE" dirty="0" err="1"/>
              <a:t>AccountForest</a:t>
            </a:r>
            <a:r>
              <a:rPr lang="de-DE" dirty="0"/>
              <a:t>, </a:t>
            </a:r>
            <a:r>
              <a:rPr lang="de-DE" dirty="0" err="1"/>
              <a:t>stickler.local</a:t>
            </a:r>
            <a:r>
              <a:rPr lang="de-DE" dirty="0"/>
              <a:t>]}</a:t>
            </a:r>
          </a:p>
        </p:txBody>
      </p:sp>
      <p:sp>
        <p:nvSpPr>
          <p:cNvPr id="9" name="TextBox 8"/>
          <p:cNvSpPr txBox="1"/>
          <p:nvPr/>
        </p:nvSpPr>
        <p:spPr>
          <a:xfrm>
            <a:off x="201234" y="5181600"/>
            <a:ext cx="11762552" cy="1652760"/>
          </a:xfrm>
          <a:prstGeom prst="rect">
            <a:avLst/>
          </a:prstGeom>
          <a:solidFill>
            <a:schemeClr val="bg1"/>
          </a:solidFill>
        </p:spPr>
        <p:txBody>
          <a:bodyPr wrap="square" lIns="91440" tIns="91440" rIns="91440" bIns="91440" rtlCol="0">
            <a:spAutoFit/>
          </a:bodyPr>
          <a:lstStyle/>
          <a:p>
            <a:pPr>
              <a:lnSpc>
                <a:spcPct val="90000"/>
              </a:lnSpc>
              <a:spcBef>
                <a:spcPct val="20000"/>
              </a:spcBef>
              <a:buSzPct val="90000"/>
            </a:pPr>
            <a:r>
              <a:rPr lang="de-DE" dirty="0" err="1"/>
              <a:t>MessageSubject</a:t>
            </a:r>
            <a:r>
              <a:rPr lang="de-DE" dirty="0"/>
              <a:t> : test4</a:t>
            </a:r>
          </a:p>
          <a:p>
            <a:pPr>
              <a:lnSpc>
                <a:spcPct val="90000"/>
              </a:lnSpc>
              <a:spcBef>
                <a:spcPct val="20000"/>
              </a:spcBef>
              <a:buSzPct val="90000"/>
            </a:pPr>
            <a:r>
              <a:rPr lang="de-DE" dirty="0" err="1"/>
              <a:t>EventData</a:t>
            </a:r>
            <a:r>
              <a:rPr lang="de-DE" dirty="0"/>
              <a:t>      : {[AMA, </a:t>
            </a:r>
            <a:r>
              <a:rPr lang="de-DE" dirty="0" err="1"/>
              <a:t>SUM|v</a:t>
            </a:r>
            <a:r>
              <a:rPr lang="de-DE" dirty="0"/>
              <a:t>=0|action=|</a:t>
            </a:r>
            <a:r>
              <a:rPr lang="de-DE" dirty="0" err="1"/>
              <a:t>error</a:t>
            </a:r>
            <a:r>
              <a:rPr lang="de-DE" dirty="0"/>
              <a:t>=|</a:t>
            </a:r>
            <a:r>
              <a:rPr lang="de-DE" dirty="0" err="1"/>
              <a:t>atch</a:t>
            </a:r>
            <a:r>
              <a:rPr lang="de-DE" dirty="0"/>
              <a:t>=0], [AMA, </a:t>
            </a:r>
            <a:r>
              <a:rPr lang="de-DE" dirty="0" err="1"/>
              <a:t>EV|engine</a:t>
            </a:r>
            <a:r>
              <a:rPr lang="de-DE" dirty="0"/>
              <a:t>=</a:t>
            </a:r>
            <a:r>
              <a:rPr lang="de-DE" dirty="0" err="1"/>
              <a:t>M|v</a:t>
            </a:r>
            <a:r>
              <a:rPr lang="de-DE" dirty="0"/>
              <a:t>=0|sig=1.193.90.0|name=|</a:t>
            </a:r>
            <a:r>
              <a:rPr lang="de-DE" dirty="0" err="1"/>
              <a:t>file</a:t>
            </a:r>
            <a:r>
              <a:rPr lang="de-DE" dirty="0"/>
              <a:t>=],</a:t>
            </a:r>
          </a:p>
          <a:p>
            <a:pPr defTabSz="762000">
              <a:lnSpc>
                <a:spcPct val="90000"/>
              </a:lnSpc>
              <a:spcBef>
                <a:spcPct val="20000"/>
              </a:spcBef>
              <a:buSzPct val="90000"/>
            </a:pPr>
            <a:r>
              <a:rPr lang="de-DE" dirty="0"/>
              <a:t>                 	[TRA, </a:t>
            </a:r>
            <a:r>
              <a:rPr lang="de-DE" dirty="0" err="1"/>
              <a:t>ETR|</a:t>
            </a:r>
            <a:r>
              <a:rPr lang="de-DE" dirty="0" err="1">
                <a:solidFill>
                  <a:srgbClr val="429A16"/>
                </a:solidFill>
              </a:rPr>
              <a:t>ruleId</a:t>
            </a:r>
            <a:r>
              <a:rPr lang="de-DE" dirty="0">
                <a:solidFill>
                  <a:srgbClr val="429A16"/>
                </a:solidFill>
              </a:rPr>
              <a:t>=86a80a8d-6bba-461c-895f-6ef35a015585</a:t>
            </a:r>
            <a:r>
              <a:rPr lang="de-DE" dirty="0"/>
              <a:t>|st=17.02.2015</a:t>
            </a:r>
          </a:p>
          <a:p>
            <a:pPr defTabSz="762000">
              <a:lnSpc>
                <a:spcPct val="90000"/>
              </a:lnSpc>
              <a:spcBef>
                <a:spcPct val="20000"/>
              </a:spcBef>
              <a:buSzPct val="90000"/>
            </a:pPr>
            <a:r>
              <a:rPr lang="de-DE" dirty="0"/>
              <a:t>                	 19:50:29|</a:t>
            </a:r>
            <a:r>
              <a:rPr lang="de-DE" dirty="0">
                <a:solidFill>
                  <a:srgbClr val="429A16"/>
                </a:solidFill>
              </a:rPr>
              <a:t>action=</a:t>
            </a:r>
            <a:r>
              <a:rPr lang="de-DE" dirty="0" err="1">
                <a:solidFill>
                  <a:srgbClr val="429A16"/>
                </a:solidFill>
              </a:rPr>
              <a:t>SetAuditSeverity|action</a:t>
            </a:r>
            <a:r>
              <a:rPr lang="de-DE" dirty="0">
                <a:solidFill>
                  <a:srgbClr val="429A16"/>
                </a:solidFill>
              </a:rPr>
              <a:t>=</a:t>
            </a:r>
            <a:r>
              <a:rPr lang="de-DE" dirty="0" err="1">
                <a:solidFill>
                  <a:srgbClr val="429A16"/>
                </a:solidFill>
              </a:rPr>
              <a:t>ApplyHtmlDisclaimer</a:t>
            </a:r>
            <a:r>
              <a:rPr lang="de-DE" dirty="0" err="1"/>
              <a:t>|sev</a:t>
            </a:r>
            <a:r>
              <a:rPr lang="de-DE" dirty="0"/>
              <a:t>=3|</a:t>
            </a:r>
            <a:r>
              <a:rPr lang="de-DE" dirty="0">
                <a:solidFill>
                  <a:srgbClr val="429A16"/>
                </a:solidFill>
              </a:rPr>
              <a:t>mode=</a:t>
            </a:r>
            <a:r>
              <a:rPr lang="de-DE" dirty="0" err="1">
                <a:solidFill>
                  <a:srgbClr val="429A16"/>
                </a:solidFill>
              </a:rPr>
              <a:t>Enforce</a:t>
            </a:r>
            <a:r>
              <a:rPr lang="de-DE" dirty="0"/>
              <a:t>], [</a:t>
            </a:r>
            <a:r>
              <a:rPr lang="de-DE" dirty="0" err="1"/>
              <a:t>CompCost</a:t>
            </a:r>
            <a:r>
              <a:rPr lang="de-DE" dirty="0"/>
              <a:t>,</a:t>
            </a:r>
          </a:p>
          <a:p>
            <a:pPr defTabSz="762000">
              <a:lnSpc>
                <a:spcPct val="90000"/>
              </a:lnSpc>
              <a:spcBef>
                <a:spcPct val="20000"/>
              </a:spcBef>
              <a:buSzPct val="90000"/>
            </a:pPr>
            <a:r>
              <a:rPr lang="de-DE" dirty="0"/>
              <a:t>                	 |AMA=0|ETR=0], [</a:t>
            </a:r>
            <a:r>
              <a:rPr lang="de-DE" dirty="0" err="1"/>
              <a:t>DeliveryPriority</a:t>
            </a:r>
            <a:r>
              <a:rPr lang="de-DE" dirty="0"/>
              <a:t>, Normal], [</a:t>
            </a:r>
            <a:r>
              <a:rPr lang="de-DE" dirty="0" err="1"/>
              <a:t>AccountForest</a:t>
            </a:r>
            <a:r>
              <a:rPr lang="de-DE" dirty="0"/>
              <a:t>, </a:t>
            </a:r>
            <a:r>
              <a:rPr lang="de-DE" dirty="0" err="1"/>
              <a:t>stickler.local</a:t>
            </a:r>
            <a:r>
              <a:rPr lang="de-DE" dirty="0"/>
              <a:t>]}</a:t>
            </a:r>
          </a:p>
        </p:txBody>
      </p:sp>
    </p:spTree>
    <p:extLst>
      <p:ext uri="{BB962C8B-B14F-4D97-AF65-F5344CB8AC3E}">
        <p14:creationId xmlns:p14="http://schemas.microsoft.com/office/powerpoint/2010/main" val="244009447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noProof="0" dirty="0" err="1">
                <a:solidFill>
                  <a:srgbClr val="C00000"/>
                </a:solidFill>
              </a:rPr>
              <a:t>Managed</a:t>
            </a:r>
            <a:r>
              <a:rPr lang="de-AT" noProof="0" dirty="0">
                <a:solidFill>
                  <a:srgbClr val="C00000"/>
                </a:solidFill>
              </a:rPr>
              <a:t> Availability</a:t>
            </a:r>
          </a:p>
        </p:txBody>
      </p:sp>
      <p:sp>
        <p:nvSpPr>
          <p:cNvPr id="4" name="Text Placeholder 3"/>
          <p:cNvSpPr>
            <a:spLocks noGrp="1"/>
          </p:cNvSpPr>
          <p:nvPr>
            <p:ph type="body" idx="1"/>
          </p:nvPr>
        </p:nvSpPr>
        <p:spPr/>
        <p:txBody>
          <a:bodyPr/>
          <a:lstStyle/>
          <a:p>
            <a:endParaRPr lang="de-AT"/>
          </a:p>
        </p:txBody>
      </p:sp>
    </p:spTree>
    <p:extLst>
      <p:ext uri="{BB962C8B-B14F-4D97-AF65-F5344CB8AC3E}">
        <p14:creationId xmlns:p14="http://schemas.microsoft.com/office/powerpoint/2010/main" val="224884843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AT" noProof="0"/>
              <a:t>Was ist Managed Availability</a:t>
            </a:r>
            <a:endParaRPr lang="de-AT" noProof="0" dirty="0"/>
          </a:p>
        </p:txBody>
      </p:sp>
      <p:sp>
        <p:nvSpPr>
          <p:cNvPr id="7" name="Text Placeholder 6"/>
          <p:cNvSpPr>
            <a:spLocks noGrp="1"/>
          </p:cNvSpPr>
          <p:nvPr>
            <p:ph idx="1"/>
          </p:nvPr>
        </p:nvSpPr>
        <p:spPr/>
        <p:txBody>
          <a:bodyPr/>
          <a:lstStyle/>
          <a:p>
            <a:r>
              <a:rPr lang="de-AT" noProof="0" dirty="0"/>
              <a:t>Überprüft den Server</a:t>
            </a:r>
          </a:p>
          <a:p>
            <a:r>
              <a:rPr lang="de-AT" noProof="0" dirty="0"/>
              <a:t>Wertet Ergebnisse der Prüfungen aus</a:t>
            </a:r>
          </a:p>
          <a:p>
            <a:r>
              <a:rPr lang="de-AT" noProof="0" dirty="0"/>
              <a:t>Setzt gegebenfalls Maßnahmen zur Problembehebung</a:t>
            </a:r>
          </a:p>
          <a:p>
            <a:endParaRPr lang="de-AT" noProof="0" dirty="0"/>
          </a:p>
          <a:p>
            <a:r>
              <a:rPr lang="de-AT" noProof="0" dirty="0"/>
              <a:t>Ursprung in der Cloud (Office 365)</a:t>
            </a:r>
          </a:p>
        </p:txBody>
      </p:sp>
      <p:sp>
        <p:nvSpPr>
          <p:cNvPr id="5" name="Slide Number Placeholder 4"/>
          <p:cNvSpPr>
            <a:spLocks noGrp="1"/>
          </p:cNvSpPr>
          <p:nvPr>
            <p:ph type="sldNum" sz="quarter" idx="12"/>
          </p:nvPr>
        </p:nvSpPr>
        <p:spPr/>
        <p:txBody>
          <a:bodyPr/>
          <a:lstStyle/>
          <a:p>
            <a:fld id="{13FD4393-7175-4792-98E0-59A7B5E9D5E7}" type="slidenum">
              <a:rPr lang="de-AT" smtClean="0"/>
              <a:pPr/>
              <a:t>89</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240601443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de-AT" noProof="0" dirty="0">
                <a:solidFill>
                  <a:srgbClr val="C00000"/>
                </a:solidFill>
              </a:rPr>
              <a:t>Datenbank Internals</a:t>
            </a:r>
          </a:p>
        </p:txBody>
      </p:sp>
      <p:sp>
        <p:nvSpPr>
          <p:cNvPr id="10" name="Text Placeholder 9"/>
          <p:cNvSpPr>
            <a:spLocks noGrp="1"/>
          </p:cNvSpPr>
          <p:nvPr>
            <p:ph type="body" idx="1"/>
          </p:nvPr>
        </p:nvSpPr>
        <p:spPr/>
        <p:txBody>
          <a:bodyPr/>
          <a:lstStyle/>
          <a:p>
            <a:endParaRPr lang="de-AT"/>
          </a:p>
        </p:txBody>
      </p:sp>
      <p:sp>
        <p:nvSpPr>
          <p:cNvPr id="4" name="Slide Number Placeholder 3"/>
          <p:cNvSpPr>
            <a:spLocks noGrp="1"/>
          </p:cNvSpPr>
          <p:nvPr>
            <p:ph type="sldNum" sz="quarter" idx="12"/>
          </p:nvPr>
        </p:nvSpPr>
        <p:spPr/>
        <p:txBody>
          <a:bodyPr/>
          <a:lstStyle/>
          <a:p>
            <a:fld id="{13FD4393-7175-4792-98E0-59A7B5E9D5E7}" type="slidenum">
              <a:rPr lang="de-AT" smtClean="0"/>
              <a:pPr/>
              <a:t>9</a:t>
            </a:fld>
            <a:br>
              <a:rPr lang="de-AT"/>
            </a:br>
            <a:r>
              <a:rPr lang="de-AT"/>
              <a:t> © ETC </a:t>
            </a:r>
            <a:fld id="{CC69AB7A-C4F2-4C29-9E9D-A4F474B1EA3D}" type="datetime6">
              <a:rPr lang="de-AT" smtClean="0"/>
              <a:pPr/>
              <a:t>Februar 21</a:t>
            </a:fld>
            <a:endParaRPr lang="de-AT" dirty="0"/>
          </a:p>
        </p:txBody>
      </p:sp>
    </p:spTree>
    <p:extLst>
      <p:ext uri="{BB962C8B-B14F-4D97-AF65-F5344CB8AC3E}">
        <p14:creationId xmlns:p14="http://schemas.microsoft.com/office/powerpoint/2010/main" val="197396089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AT" noProof="0" dirty="0"/>
              <a:t>Recovery </a:t>
            </a:r>
            <a:r>
              <a:rPr lang="de-AT" noProof="0" dirty="0" err="1"/>
              <a:t>Oriented</a:t>
            </a:r>
            <a:br>
              <a:rPr lang="de-AT" noProof="0" dirty="0"/>
            </a:br>
            <a:endParaRPr lang="de-AT" noProof="0" dirty="0"/>
          </a:p>
        </p:txBody>
      </p:sp>
      <p:sp>
        <p:nvSpPr>
          <p:cNvPr id="4" name="Rectangle 3"/>
          <p:cNvSpPr/>
          <p:nvPr/>
        </p:nvSpPr>
        <p:spPr>
          <a:xfrm>
            <a:off x="612586" y="1803634"/>
            <a:ext cx="1066220" cy="43427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9616" tIns="44808" rIns="89616" bIns="44808" rtlCol="0" anchor="t"/>
          <a:lstStyle/>
          <a:p>
            <a:pPr defTabSz="914225"/>
            <a:endParaRPr lang="en-US" b="1" dirty="0">
              <a:solidFill>
                <a:prstClr val="white"/>
              </a:solidFill>
            </a:endParaRPr>
          </a:p>
        </p:txBody>
      </p:sp>
      <p:sp>
        <p:nvSpPr>
          <p:cNvPr id="5" name="Rectangle 4"/>
          <p:cNvSpPr/>
          <p:nvPr/>
        </p:nvSpPr>
        <p:spPr>
          <a:xfrm>
            <a:off x="8609233" y="1803634"/>
            <a:ext cx="3411476" cy="43427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9616" tIns="44808" rIns="89616" bIns="44808" rtlCol="0" anchor="ctr"/>
          <a:lstStyle/>
          <a:p>
            <a:pPr marL="228489" indent="-112658" defTabSz="914225">
              <a:lnSpc>
                <a:spcPct val="90000"/>
              </a:lnSpc>
              <a:spcBef>
                <a:spcPts val="600"/>
              </a:spcBef>
              <a:buFont typeface="Consolas" pitchFamily="49" charset="0"/>
              <a:buChar char="—"/>
            </a:pPr>
            <a:r>
              <a:rPr lang="en-US" sz="1500" kern="0" dirty="0">
                <a:solidFill>
                  <a:schemeClr val="tx1"/>
                </a:solidFill>
                <a:latin typeface="Consolas" pitchFamily="49" charset="0"/>
                <a:cs typeface="Consolas" pitchFamily="49" charset="0"/>
              </a:rPr>
              <a:t>OWA send probe</a:t>
            </a:r>
          </a:p>
          <a:p>
            <a:pPr marL="228489" indent="-112658" defTabSz="914225">
              <a:lnSpc>
                <a:spcPct val="90000"/>
              </a:lnSpc>
              <a:spcBef>
                <a:spcPts val="600"/>
              </a:spcBef>
              <a:buFont typeface="Consolas" pitchFamily="49" charset="0"/>
              <a:buChar char="—"/>
            </a:pPr>
            <a:r>
              <a:rPr lang="en-US" sz="1500" kern="0" dirty="0">
                <a:solidFill>
                  <a:schemeClr val="tx1"/>
                </a:solidFill>
                <a:latin typeface="Consolas" pitchFamily="49" charset="0"/>
                <a:cs typeface="Consolas" pitchFamily="49" charset="0"/>
              </a:rPr>
              <a:t>OWA failure monitor</a:t>
            </a:r>
          </a:p>
          <a:p>
            <a:pPr marL="228489" indent="-112658" defTabSz="914225">
              <a:lnSpc>
                <a:spcPct val="90000"/>
              </a:lnSpc>
              <a:spcBef>
                <a:spcPts val="600"/>
              </a:spcBef>
              <a:buFont typeface="Consolas" pitchFamily="49" charset="0"/>
              <a:buChar char="—"/>
            </a:pPr>
            <a:r>
              <a:rPr lang="en-US" sz="1500" kern="0" dirty="0">
                <a:solidFill>
                  <a:schemeClr val="tx1"/>
                </a:solidFill>
                <a:latin typeface="Consolas" pitchFamily="49" charset="0"/>
                <a:cs typeface="Consolas" pitchFamily="49" charset="0"/>
              </a:rPr>
              <a:t>OWA fast recovery responder</a:t>
            </a:r>
          </a:p>
          <a:p>
            <a:pPr marL="228489" indent="-112658" defTabSz="914225">
              <a:lnSpc>
                <a:spcPct val="90000"/>
              </a:lnSpc>
              <a:spcBef>
                <a:spcPts val="600"/>
              </a:spcBef>
              <a:buFont typeface="Consolas" pitchFamily="49" charset="0"/>
              <a:buChar char="—"/>
            </a:pPr>
            <a:r>
              <a:rPr lang="en-US" sz="1500" kern="0" dirty="0">
                <a:solidFill>
                  <a:schemeClr val="tx1"/>
                </a:solidFill>
                <a:latin typeface="Consolas" pitchFamily="49" charset="0"/>
                <a:cs typeface="Consolas" pitchFamily="49" charset="0"/>
              </a:rPr>
              <a:t>OWA verified as healthy </a:t>
            </a:r>
          </a:p>
          <a:p>
            <a:pPr marL="228489" indent="-112658" defTabSz="914225">
              <a:lnSpc>
                <a:spcPct val="90000"/>
              </a:lnSpc>
              <a:spcBef>
                <a:spcPts val="600"/>
              </a:spcBef>
              <a:buFont typeface="Consolas" pitchFamily="49" charset="0"/>
              <a:buChar char="—"/>
            </a:pPr>
            <a:r>
              <a:rPr lang="en-US" sz="1500" kern="0" dirty="0">
                <a:solidFill>
                  <a:schemeClr val="tx1"/>
                </a:solidFill>
                <a:latin typeface="Consolas" pitchFamily="49" charset="0"/>
                <a:cs typeface="Consolas" pitchFamily="49" charset="0"/>
              </a:rPr>
              <a:t>OWA send probe</a:t>
            </a:r>
          </a:p>
          <a:p>
            <a:pPr marL="228489" indent="-112658" defTabSz="914225">
              <a:lnSpc>
                <a:spcPct val="90000"/>
              </a:lnSpc>
              <a:spcBef>
                <a:spcPts val="600"/>
              </a:spcBef>
              <a:buFont typeface="Consolas" pitchFamily="49" charset="0"/>
              <a:buChar char="—"/>
            </a:pPr>
            <a:r>
              <a:rPr lang="en-US" sz="1500" kern="0" dirty="0">
                <a:solidFill>
                  <a:schemeClr val="tx1"/>
                </a:solidFill>
                <a:latin typeface="Consolas" pitchFamily="49" charset="0"/>
                <a:cs typeface="Consolas" pitchFamily="49" charset="0"/>
              </a:rPr>
              <a:t>OWA failure monitor</a:t>
            </a:r>
          </a:p>
          <a:p>
            <a:pPr marL="228489" indent="-112658" defTabSz="914225">
              <a:lnSpc>
                <a:spcPct val="90000"/>
              </a:lnSpc>
              <a:spcBef>
                <a:spcPts val="600"/>
              </a:spcBef>
              <a:buFont typeface="Consolas" pitchFamily="49" charset="0"/>
              <a:buChar char="—"/>
            </a:pPr>
            <a:r>
              <a:rPr lang="en-US" sz="1500" kern="0" dirty="0">
                <a:solidFill>
                  <a:schemeClr val="tx1"/>
                </a:solidFill>
                <a:latin typeface="Consolas" pitchFamily="49" charset="0"/>
                <a:cs typeface="Consolas" pitchFamily="49" charset="0"/>
              </a:rPr>
              <a:t>OWA fast recovery responder</a:t>
            </a:r>
          </a:p>
          <a:p>
            <a:pPr marL="228489" indent="-112658" defTabSz="914225">
              <a:lnSpc>
                <a:spcPct val="90000"/>
              </a:lnSpc>
              <a:spcBef>
                <a:spcPts val="600"/>
              </a:spcBef>
              <a:buFont typeface="Consolas" pitchFamily="49" charset="0"/>
              <a:buChar char="—"/>
            </a:pPr>
            <a:r>
              <a:rPr lang="en-US" sz="1500" kern="0" dirty="0">
                <a:solidFill>
                  <a:schemeClr val="tx1"/>
                </a:solidFill>
                <a:latin typeface="Consolas" pitchFamily="49" charset="0"/>
                <a:cs typeface="Consolas" pitchFamily="49" charset="0"/>
              </a:rPr>
              <a:t>Failover database responder</a:t>
            </a:r>
          </a:p>
          <a:p>
            <a:pPr marL="228489" indent="-112658" defTabSz="914225">
              <a:lnSpc>
                <a:spcPct val="90000"/>
              </a:lnSpc>
              <a:spcBef>
                <a:spcPts val="600"/>
              </a:spcBef>
              <a:buFont typeface="Consolas" pitchFamily="49" charset="0"/>
              <a:buChar char="—"/>
            </a:pPr>
            <a:r>
              <a:rPr lang="en-US" sz="1500" kern="0" dirty="0">
                <a:solidFill>
                  <a:schemeClr val="tx1"/>
                </a:solidFill>
                <a:latin typeface="Consolas" pitchFamily="49" charset="0"/>
                <a:cs typeface="Consolas" pitchFamily="49" charset="0"/>
              </a:rPr>
              <a:t>OWA verified as healthy</a:t>
            </a:r>
          </a:p>
          <a:p>
            <a:pPr marL="228489" indent="-112658" defTabSz="914225">
              <a:lnSpc>
                <a:spcPct val="90000"/>
              </a:lnSpc>
              <a:spcBef>
                <a:spcPts val="600"/>
              </a:spcBef>
              <a:buFont typeface="Consolas" pitchFamily="49" charset="0"/>
              <a:buChar char="—"/>
            </a:pPr>
            <a:r>
              <a:rPr lang="en-US" sz="1500" kern="0" dirty="0">
                <a:solidFill>
                  <a:schemeClr val="tx1"/>
                </a:solidFill>
                <a:latin typeface="Consolas" pitchFamily="49" charset="0"/>
                <a:cs typeface="Consolas" pitchFamily="49" charset="0"/>
              </a:rPr>
              <a:t>MBX1 is failover target</a:t>
            </a:r>
          </a:p>
          <a:p>
            <a:pPr marL="115831" defTabSz="914225"/>
            <a:endParaRPr lang="en-US" sz="1200" dirty="0">
              <a:solidFill>
                <a:schemeClr val="tx1"/>
              </a:solidFill>
              <a:latin typeface="Consolas" pitchFamily="49" charset="0"/>
              <a:cs typeface="Consolas" pitchFamily="49" charset="0"/>
            </a:endParaRPr>
          </a:p>
        </p:txBody>
      </p:sp>
      <p:sp>
        <p:nvSpPr>
          <p:cNvPr id="6" name="Rectangle 5"/>
          <p:cNvSpPr/>
          <p:nvPr/>
        </p:nvSpPr>
        <p:spPr>
          <a:xfrm>
            <a:off x="1881896" y="1803635"/>
            <a:ext cx="761585" cy="434278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89616" tIns="44808" rIns="89616" bIns="44808" rtlCol="0" anchor="t"/>
          <a:lstStyle/>
          <a:p>
            <a:pPr defTabSz="914225"/>
            <a:r>
              <a:rPr lang="en-US" dirty="0">
                <a:solidFill>
                  <a:prstClr val="white"/>
                </a:solidFill>
                <a:latin typeface="Segoe UI Semibold" panose="020B0702040204020203" pitchFamily="34" charset="0"/>
              </a:rPr>
              <a:t>LB</a:t>
            </a:r>
          </a:p>
        </p:txBody>
      </p:sp>
      <p:sp>
        <p:nvSpPr>
          <p:cNvPr id="51" name="Rectangle 50"/>
          <p:cNvSpPr/>
          <p:nvPr/>
        </p:nvSpPr>
        <p:spPr>
          <a:xfrm>
            <a:off x="2846570" y="1803633"/>
            <a:ext cx="1599330" cy="205710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89616" tIns="44808" rIns="89616" bIns="44808" rtlCol="0" anchor="t"/>
          <a:lstStyle/>
          <a:p>
            <a:pPr defTabSz="914225"/>
            <a:r>
              <a:rPr lang="en-US" dirty="0">
                <a:solidFill>
                  <a:prstClr val="white"/>
                </a:solidFill>
                <a:latin typeface="Segoe UI Semibold" panose="020B0702040204020203" pitchFamily="34" charset="0"/>
              </a:rPr>
              <a:t>CAS1</a:t>
            </a:r>
          </a:p>
        </p:txBody>
      </p:sp>
      <p:sp>
        <p:nvSpPr>
          <p:cNvPr id="52" name="Rectangle 51"/>
          <p:cNvSpPr/>
          <p:nvPr/>
        </p:nvSpPr>
        <p:spPr>
          <a:xfrm>
            <a:off x="2846570" y="4089307"/>
            <a:ext cx="1599330" cy="205710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89616" tIns="44808" rIns="89616" bIns="44808" rtlCol="0" anchor="t"/>
          <a:lstStyle/>
          <a:p>
            <a:pPr defTabSz="914225"/>
            <a:r>
              <a:rPr lang="en-US" dirty="0">
                <a:solidFill>
                  <a:prstClr val="white"/>
                </a:solidFill>
                <a:latin typeface="Segoe UI Semibold" panose="020B0702040204020203" pitchFamily="34" charset="0"/>
              </a:rPr>
              <a:t>CAS2</a:t>
            </a:r>
          </a:p>
        </p:txBody>
      </p:sp>
      <p:sp>
        <p:nvSpPr>
          <p:cNvPr id="58" name="Rectangle 57"/>
          <p:cNvSpPr/>
          <p:nvPr/>
        </p:nvSpPr>
        <p:spPr>
          <a:xfrm>
            <a:off x="4648990" y="1803633"/>
            <a:ext cx="3807927" cy="43427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89616" tIns="44808" rIns="89616" bIns="44808" rtlCol="0" anchor="t"/>
          <a:lstStyle/>
          <a:p>
            <a:pPr defTabSz="914225"/>
            <a:r>
              <a:rPr lang="en-US" b="1" dirty="0">
                <a:solidFill>
                  <a:prstClr val="white"/>
                </a:solidFill>
              </a:rPr>
              <a:t>DAG</a:t>
            </a:r>
          </a:p>
        </p:txBody>
      </p:sp>
      <p:sp>
        <p:nvSpPr>
          <p:cNvPr id="59" name="Rectangle 58"/>
          <p:cNvSpPr/>
          <p:nvPr/>
        </p:nvSpPr>
        <p:spPr>
          <a:xfrm>
            <a:off x="4953625" y="2184573"/>
            <a:ext cx="3198659" cy="118855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89616" tIns="44808" rIns="89616" bIns="44808" rtlCol="0" anchor="t"/>
          <a:lstStyle/>
          <a:p>
            <a:pPr defTabSz="914225"/>
            <a:r>
              <a:rPr lang="en-US" sz="1500" dirty="0">
                <a:solidFill>
                  <a:srgbClr val="FFFFFF"/>
                </a:solidFill>
              </a:rPr>
              <a:t>MBX1</a:t>
            </a:r>
          </a:p>
        </p:txBody>
      </p:sp>
      <p:sp>
        <p:nvSpPr>
          <p:cNvPr id="64" name="Can 63"/>
          <p:cNvSpPr/>
          <p:nvPr/>
        </p:nvSpPr>
        <p:spPr>
          <a:xfrm>
            <a:off x="6148945" y="2405353"/>
            <a:ext cx="756488" cy="749845"/>
          </a:xfrm>
          <a:prstGeom prst="can">
            <a:avLst/>
          </a:prstGeom>
          <a:solidFill>
            <a:schemeClr val="accent2"/>
          </a:solidFill>
          <a:ln w="28575">
            <a:solidFill>
              <a:schemeClr val="accent1">
                <a:lumMod val="40000"/>
                <a:lumOff val="60000"/>
              </a:schemeClr>
            </a:solidFill>
          </a:ln>
          <a:effectLst/>
        </p:spPr>
        <p:style>
          <a:lnRef idx="1">
            <a:schemeClr val="dk1"/>
          </a:lnRef>
          <a:fillRef idx="3">
            <a:schemeClr val="dk1"/>
          </a:fillRef>
          <a:effectRef idx="2">
            <a:schemeClr val="dk1"/>
          </a:effectRef>
          <a:fontRef idx="minor">
            <a:schemeClr val="lt1"/>
          </a:fontRef>
        </p:style>
        <p:txBody>
          <a:bodyPr lIns="89616" tIns="44808" rIns="89616" bIns="44808" rtlCol="0" anchor="ctr"/>
          <a:lstStyle/>
          <a:p>
            <a:pPr algn="ctr" defTabSz="914225"/>
            <a:r>
              <a:rPr lang="en-US" b="1" dirty="0">
                <a:solidFill>
                  <a:prstClr val="white"/>
                </a:solidFill>
              </a:rPr>
              <a:t>DB1</a:t>
            </a:r>
          </a:p>
        </p:txBody>
      </p:sp>
      <p:sp>
        <p:nvSpPr>
          <p:cNvPr id="66" name="Can 65"/>
          <p:cNvSpPr/>
          <p:nvPr/>
        </p:nvSpPr>
        <p:spPr>
          <a:xfrm>
            <a:off x="7148281" y="2402512"/>
            <a:ext cx="756488" cy="749845"/>
          </a:xfrm>
          <a:prstGeom prst="can">
            <a:avLst/>
          </a:prstGeom>
          <a:solidFill>
            <a:schemeClr val="bg1"/>
          </a:solidFill>
          <a:ln w="28575">
            <a:solidFill>
              <a:schemeClr val="accent1">
                <a:lumMod val="40000"/>
                <a:lumOff val="60000"/>
              </a:schemeClr>
            </a:solidFill>
          </a:ln>
          <a:effectLst/>
        </p:spPr>
        <p:style>
          <a:lnRef idx="1">
            <a:schemeClr val="dk1"/>
          </a:lnRef>
          <a:fillRef idx="3">
            <a:schemeClr val="dk1"/>
          </a:fillRef>
          <a:effectRef idx="2">
            <a:schemeClr val="dk1"/>
          </a:effectRef>
          <a:fontRef idx="minor">
            <a:schemeClr val="lt1"/>
          </a:fontRef>
        </p:style>
        <p:txBody>
          <a:bodyPr lIns="89616" tIns="44808" rIns="89616" bIns="44808" rtlCol="0" anchor="ctr"/>
          <a:lstStyle/>
          <a:p>
            <a:pPr algn="ctr" defTabSz="914225"/>
            <a:r>
              <a:rPr lang="en-US" dirty="0">
                <a:solidFill>
                  <a:srgbClr val="0072C6">
                    <a:lumMod val="40000"/>
                    <a:lumOff val="60000"/>
                  </a:srgbClr>
                </a:solidFill>
                <a:latin typeface="Segoe UI Semibold" panose="020B0702040204020203" pitchFamily="34" charset="0"/>
              </a:rPr>
              <a:t>DB2</a:t>
            </a:r>
          </a:p>
        </p:txBody>
      </p:sp>
      <p:sp>
        <p:nvSpPr>
          <p:cNvPr id="77" name="Rectangle 76"/>
          <p:cNvSpPr/>
          <p:nvPr/>
        </p:nvSpPr>
        <p:spPr>
          <a:xfrm>
            <a:off x="4953625" y="3485821"/>
            <a:ext cx="3198659" cy="118855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89616" tIns="44808" rIns="89616" bIns="44808" rtlCol="0" anchor="t"/>
          <a:lstStyle/>
          <a:p>
            <a:pPr defTabSz="914225"/>
            <a:r>
              <a:rPr lang="en-US" sz="1500" dirty="0">
                <a:solidFill>
                  <a:srgbClr val="FFFFFF"/>
                </a:solidFill>
              </a:rPr>
              <a:t>MBX2</a:t>
            </a:r>
          </a:p>
        </p:txBody>
      </p:sp>
      <p:sp>
        <p:nvSpPr>
          <p:cNvPr id="78" name="Rounded Rectangle 77"/>
          <p:cNvSpPr/>
          <p:nvPr/>
        </p:nvSpPr>
        <p:spPr>
          <a:xfrm>
            <a:off x="5201137" y="3901874"/>
            <a:ext cx="704955" cy="492190"/>
          </a:xfrm>
          <a:prstGeom prst="roundRect">
            <a:avLst/>
          </a:prstGeom>
          <a:solidFill>
            <a:schemeClr val="accent1"/>
          </a:solidFill>
          <a:ln w="25400">
            <a:noFill/>
          </a:ln>
          <a:effectLst/>
        </p:spPr>
        <p:style>
          <a:lnRef idx="1">
            <a:schemeClr val="accent2"/>
          </a:lnRef>
          <a:fillRef idx="3">
            <a:schemeClr val="accent2"/>
          </a:fillRef>
          <a:effectRef idx="2">
            <a:schemeClr val="accent2"/>
          </a:effectRef>
          <a:fontRef idx="minor">
            <a:schemeClr val="lt1"/>
          </a:fontRef>
        </p:style>
        <p:txBody>
          <a:bodyPr lIns="89616" tIns="44808" rIns="89616" bIns="44808" rtlCol="0" anchor="ctr"/>
          <a:lstStyle/>
          <a:p>
            <a:pPr algn="ctr" defTabSz="914225"/>
            <a:r>
              <a:rPr lang="en-US" sz="1200" dirty="0">
                <a:solidFill>
                  <a:prstClr val="white"/>
                </a:solidFill>
                <a:latin typeface="Segoe UI Semibold" panose="020B0702040204020203" pitchFamily="34" charset="0"/>
              </a:rPr>
              <a:t>OWA</a:t>
            </a:r>
          </a:p>
        </p:txBody>
      </p:sp>
      <p:sp>
        <p:nvSpPr>
          <p:cNvPr id="80" name="Can 79"/>
          <p:cNvSpPr/>
          <p:nvPr/>
        </p:nvSpPr>
        <p:spPr>
          <a:xfrm>
            <a:off x="6148945" y="3706599"/>
            <a:ext cx="756488" cy="749845"/>
          </a:xfrm>
          <a:prstGeom prst="can">
            <a:avLst/>
          </a:prstGeom>
          <a:solidFill>
            <a:schemeClr val="bg1"/>
          </a:solidFill>
          <a:ln w="28575">
            <a:solidFill>
              <a:schemeClr val="accent1">
                <a:lumMod val="40000"/>
                <a:lumOff val="60000"/>
              </a:schemeClr>
            </a:solidFill>
          </a:ln>
          <a:effectLst/>
        </p:spPr>
        <p:style>
          <a:lnRef idx="1">
            <a:schemeClr val="dk1"/>
          </a:lnRef>
          <a:fillRef idx="3">
            <a:schemeClr val="dk1"/>
          </a:fillRef>
          <a:effectRef idx="2">
            <a:schemeClr val="dk1"/>
          </a:effectRef>
          <a:fontRef idx="minor">
            <a:schemeClr val="lt1"/>
          </a:fontRef>
        </p:style>
        <p:txBody>
          <a:bodyPr lIns="89616" tIns="44808" rIns="89616" bIns="44808" rtlCol="0" anchor="ctr"/>
          <a:lstStyle/>
          <a:p>
            <a:pPr algn="ctr" defTabSz="914225"/>
            <a:r>
              <a:rPr lang="en-US" b="1" dirty="0">
                <a:solidFill>
                  <a:srgbClr val="0072C6">
                    <a:lumMod val="40000"/>
                    <a:lumOff val="60000"/>
                  </a:srgbClr>
                </a:solidFill>
              </a:rPr>
              <a:t>DB1</a:t>
            </a:r>
          </a:p>
        </p:txBody>
      </p:sp>
      <p:sp>
        <p:nvSpPr>
          <p:cNvPr id="81" name="Can 80"/>
          <p:cNvSpPr/>
          <p:nvPr/>
        </p:nvSpPr>
        <p:spPr>
          <a:xfrm>
            <a:off x="7148281" y="3703756"/>
            <a:ext cx="756488" cy="749845"/>
          </a:xfrm>
          <a:prstGeom prst="can">
            <a:avLst/>
          </a:prstGeom>
          <a:solidFill>
            <a:schemeClr val="bg1"/>
          </a:solidFill>
          <a:ln w="28575">
            <a:solidFill>
              <a:schemeClr val="accent1">
                <a:lumMod val="40000"/>
                <a:lumOff val="60000"/>
              </a:schemeClr>
            </a:solidFill>
          </a:ln>
          <a:effectLst/>
        </p:spPr>
        <p:style>
          <a:lnRef idx="1">
            <a:schemeClr val="dk1"/>
          </a:lnRef>
          <a:fillRef idx="3">
            <a:schemeClr val="dk1"/>
          </a:fillRef>
          <a:effectRef idx="2">
            <a:schemeClr val="dk1"/>
          </a:effectRef>
          <a:fontRef idx="minor">
            <a:schemeClr val="lt1"/>
          </a:fontRef>
        </p:style>
        <p:txBody>
          <a:bodyPr lIns="89616" tIns="44808" rIns="89616" bIns="44808" rtlCol="0" anchor="ctr"/>
          <a:lstStyle/>
          <a:p>
            <a:pPr algn="ctr" defTabSz="914225"/>
            <a:r>
              <a:rPr lang="en-US" dirty="0">
                <a:solidFill>
                  <a:srgbClr val="0072C6">
                    <a:lumMod val="40000"/>
                    <a:lumOff val="60000"/>
                  </a:srgbClr>
                </a:solidFill>
                <a:latin typeface="Segoe UI Semibold" panose="020B0702040204020203" pitchFamily="34" charset="0"/>
              </a:rPr>
              <a:t>DB2</a:t>
            </a:r>
          </a:p>
        </p:txBody>
      </p:sp>
      <p:sp>
        <p:nvSpPr>
          <p:cNvPr id="83" name="Rectangle 82"/>
          <p:cNvSpPr/>
          <p:nvPr/>
        </p:nvSpPr>
        <p:spPr>
          <a:xfrm>
            <a:off x="4953625" y="4787067"/>
            <a:ext cx="3198659" cy="118855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89616" tIns="44808" rIns="89616" bIns="44808" rtlCol="0" anchor="t"/>
          <a:lstStyle/>
          <a:p>
            <a:pPr defTabSz="914225"/>
            <a:r>
              <a:rPr lang="en-US" sz="1500" dirty="0">
                <a:solidFill>
                  <a:srgbClr val="FFFFFF"/>
                </a:solidFill>
              </a:rPr>
              <a:t>MBX3</a:t>
            </a:r>
          </a:p>
        </p:txBody>
      </p:sp>
      <p:sp>
        <p:nvSpPr>
          <p:cNvPr id="84" name="Rounded Rectangle 83"/>
          <p:cNvSpPr/>
          <p:nvPr/>
        </p:nvSpPr>
        <p:spPr>
          <a:xfrm>
            <a:off x="5201137" y="5161956"/>
            <a:ext cx="704955" cy="492190"/>
          </a:xfrm>
          <a:prstGeom prst="roundRect">
            <a:avLst/>
          </a:prstGeom>
          <a:solidFill>
            <a:schemeClr val="accent1"/>
          </a:solidFill>
          <a:ln w="25400">
            <a:noFill/>
          </a:ln>
          <a:effectLst/>
        </p:spPr>
        <p:style>
          <a:lnRef idx="1">
            <a:schemeClr val="accent2"/>
          </a:lnRef>
          <a:fillRef idx="3">
            <a:schemeClr val="accent2"/>
          </a:fillRef>
          <a:effectRef idx="2">
            <a:schemeClr val="accent2"/>
          </a:effectRef>
          <a:fontRef idx="minor">
            <a:schemeClr val="lt1"/>
          </a:fontRef>
        </p:style>
        <p:txBody>
          <a:bodyPr lIns="89616" tIns="44808" rIns="89616" bIns="44808" rtlCol="0" anchor="ctr"/>
          <a:lstStyle/>
          <a:p>
            <a:pPr algn="ctr" defTabSz="914225"/>
            <a:r>
              <a:rPr lang="en-US" sz="1200" dirty="0">
                <a:solidFill>
                  <a:prstClr val="white"/>
                </a:solidFill>
                <a:latin typeface="Segoe UI Semibold" panose="020B0702040204020203" pitchFamily="34" charset="0"/>
              </a:rPr>
              <a:t>OWA</a:t>
            </a:r>
          </a:p>
        </p:txBody>
      </p:sp>
      <p:sp>
        <p:nvSpPr>
          <p:cNvPr id="86" name="Can 85"/>
          <p:cNvSpPr/>
          <p:nvPr/>
        </p:nvSpPr>
        <p:spPr>
          <a:xfrm>
            <a:off x="6148945" y="5007842"/>
            <a:ext cx="756488" cy="749845"/>
          </a:xfrm>
          <a:prstGeom prst="can">
            <a:avLst/>
          </a:prstGeom>
          <a:solidFill>
            <a:schemeClr val="bg1"/>
          </a:solidFill>
          <a:ln w="28575">
            <a:solidFill>
              <a:schemeClr val="accent1">
                <a:lumMod val="40000"/>
                <a:lumOff val="60000"/>
              </a:schemeClr>
            </a:solidFill>
          </a:ln>
          <a:effectLst/>
        </p:spPr>
        <p:style>
          <a:lnRef idx="1">
            <a:schemeClr val="dk1"/>
          </a:lnRef>
          <a:fillRef idx="3">
            <a:schemeClr val="dk1"/>
          </a:fillRef>
          <a:effectRef idx="2">
            <a:schemeClr val="dk1"/>
          </a:effectRef>
          <a:fontRef idx="minor">
            <a:schemeClr val="lt1"/>
          </a:fontRef>
        </p:style>
        <p:txBody>
          <a:bodyPr lIns="89616" tIns="44808" rIns="89616" bIns="44808" rtlCol="0" anchor="ctr"/>
          <a:lstStyle/>
          <a:p>
            <a:pPr algn="ctr" defTabSz="914225"/>
            <a:r>
              <a:rPr lang="en-US" dirty="0">
                <a:solidFill>
                  <a:srgbClr val="0072C6">
                    <a:lumMod val="40000"/>
                    <a:lumOff val="60000"/>
                  </a:srgbClr>
                </a:solidFill>
                <a:latin typeface="Segoe UI Semibold" panose="020B0702040204020203" pitchFamily="34" charset="0"/>
              </a:rPr>
              <a:t>DB1</a:t>
            </a:r>
          </a:p>
        </p:txBody>
      </p:sp>
      <p:sp>
        <p:nvSpPr>
          <p:cNvPr id="87" name="Can 86"/>
          <p:cNvSpPr/>
          <p:nvPr/>
        </p:nvSpPr>
        <p:spPr>
          <a:xfrm>
            <a:off x="7148281" y="5004999"/>
            <a:ext cx="756488" cy="749845"/>
          </a:xfrm>
          <a:prstGeom prst="can">
            <a:avLst/>
          </a:prstGeom>
          <a:solidFill>
            <a:schemeClr val="accent2"/>
          </a:solidFill>
          <a:ln w="28575">
            <a:solidFill>
              <a:schemeClr val="accent1">
                <a:lumMod val="40000"/>
                <a:lumOff val="60000"/>
              </a:schemeClr>
            </a:solidFill>
          </a:ln>
          <a:effectLst/>
        </p:spPr>
        <p:style>
          <a:lnRef idx="1">
            <a:schemeClr val="dk1"/>
          </a:lnRef>
          <a:fillRef idx="3">
            <a:schemeClr val="dk1"/>
          </a:fillRef>
          <a:effectRef idx="2">
            <a:schemeClr val="dk1"/>
          </a:effectRef>
          <a:fontRef idx="minor">
            <a:schemeClr val="lt1"/>
          </a:fontRef>
        </p:style>
        <p:txBody>
          <a:bodyPr lIns="89616" tIns="44808" rIns="89616" bIns="44808" rtlCol="0" anchor="ctr"/>
          <a:lstStyle/>
          <a:p>
            <a:pPr algn="ctr" defTabSz="914225"/>
            <a:r>
              <a:rPr lang="en-US" dirty="0">
                <a:solidFill>
                  <a:prstClr val="white"/>
                </a:solidFill>
                <a:latin typeface="Segoe UI Semibold" panose="020B0702040204020203" pitchFamily="34" charset="0"/>
              </a:rPr>
              <a:t>DB2</a:t>
            </a:r>
          </a:p>
        </p:txBody>
      </p:sp>
      <p:sp>
        <p:nvSpPr>
          <p:cNvPr id="91" name="Straight Connector 1024003"/>
          <p:cNvSpPr>
            <a:spLocks noChangeShapeType="1"/>
          </p:cNvSpPr>
          <p:nvPr/>
        </p:nvSpPr>
        <p:spPr bwMode="auto">
          <a:xfrm rot="16200000" flipV="1">
            <a:off x="1773652" y="2738276"/>
            <a:ext cx="0" cy="187829"/>
          </a:xfrm>
          <a:prstGeom prst="line">
            <a:avLst/>
          </a:prstGeom>
          <a:ln w="63500" cap="sq">
            <a:solidFill>
              <a:schemeClr val="accent2"/>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endParaRPr lang="en-US" dirty="0">
              <a:ln>
                <a:solidFill>
                  <a:srgbClr val="0072C6"/>
                </a:solidFill>
              </a:ln>
              <a:solidFill>
                <a:srgbClr val="353435"/>
              </a:solidFill>
            </a:endParaRPr>
          </a:p>
        </p:txBody>
      </p:sp>
      <p:sp>
        <p:nvSpPr>
          <p:cNvPr id="95" name="Straight Connector 1024003"/>
          <p:cNvSpPr>
            <a:spLocks noChangeShapeType="1"/>
          </p:cNvSpPr>
          <p:nvPr/>
        </p:nvSpPr>
        <p:spPr bwMode="auto">
          <a:xfrm rot="16200000" flipV="1">
            <a:off x="6015998" y="2722281"/>
            <a:ext cx="0" cy="219812"/>
          </a:xfrm>
          <a:prstGeom prst="line">
            <a:avLst/>
          </a:prstGeom>
          <a:ln w="63500" cap="sq">
            <a:solidFill>
              <a:schemeClr val="accent1"/>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r>
              <a:rPr lang="en-US" dirty="0">
                <a:ln>
                  <a:solidFill>
                    <a:srgbClr val="0072C6"/>
                  </a:solidFill>
                </a:ln>
                <a:solidFill>
                  <a:srgbClr val="353435"/>
                </a:solidFill>
              </a:rPr>
              <a:t> </a:t>
            </a:r>
          </a:p>
        </p:txBody>
      </p:sp>
      <p:sp>
        <p:nvSpPr>
          <p:cNvPr id="65" name="Rounded Rectangle 64"/>
          <p:cNvSpPr/>
          <p:nvPr/>
        </p:nvSpPr>
        <p:spPr>
          <a:xfrm>
            <a:off x="5201137" y="2606658"/>
            <a:ext cx="704955" cy="492190"/>
          </a:xfrm>
          <a:prstGeom prst="roundRect">
            <a:avLst/>
          </a:prstGeom>
          <a:solidFill>
            <a:schemeClr val="tx2"/>
          </a:solidFill>
          <a:ln w="25400">
            <a:noFill/>
          </a:ln>
          <a:effectLst/>
        </p:spPr>
        <p:style>
          <a:lnRef idx="1">
            <a:schemeClr val="accent2"/>
          </a:lnRef>
          <a:fillRef idx="3">
            <a:schemeClr val="accent2"/>
          </a:fillRef>
          <a:effectRef idx="2">
            <a:schemeClr val="accent2"/>
          </a:effectRef>
          <a:fontRef idx="minor">
            <a:schemeClr val="lt1"/>
          </a:fontRef>
        </p:style>
        <p:txBody>
          <a:bodyPr lIns="89616" tIns="44808" rIns="89616" bIns="44808" rtlCol="0" anchor="ctr"/>
          <a:lstStyle/>
          <a:p>
            <a:pPr algn="ctr" defTabSz="914225"/>
            <a:r>
              <a:rPr lang="en-US" sz="1500" b="1" dirty="0">
                <a:solidFill>
                  <a:prstClr val="white"/>
                </a:solidFill>
              </a:rPr>
              <a:t>OWA</a:t>
            </a:r>
          </a:p>
        </p:txBody>
      </p:sp>
      <p:sp>
        <p:nvSpPr>
          <p:cNvPr id="96" name="Rectangle 95"/>
          <p:cNvSpPr/>
          <p:nvPr/>
        </p:nvSpPr>
        <p:spPr>
          <a:xfrm>
            <a:off x="612586" y="2260768"/>
            <a:ext cx="1066220" cy="15877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9616" tIns="44808" rIns="89616" bIns="44808" rtlCol="0" anchor="t"/>
          <a:lstStyle/>
          <a:p>
            <a:pPr defTabSz="914225"/>
            <a:endParaRPr lang="en-US" b="1" dirty="0">
              <a:solidFill>
                <a:prstClr val="white"/>
              </a:solidFill>
            </a:endParaRPr>
          </a:p>
        </p:txBody>
      </p:sp>
      <p:sp>
        <p:nvSpPr>
          <p:cNvPr id="98" name="Straight Connector 1024003"/>
          <p:cNvSpPr>
            <a:spLocks noChangeShapeType="1"/>
          </p:cNvSpPr>
          <p:nvPr/>
        </p:nvSpPr>
        <p:spPr bwMode="auto">
          <a:xfrm rot="16200000" flipV="1">
            <a:off x="2740508" y="2735159"/>
            <a:ext cx="0" cy="194058"/>
          </a:xfrm>
          <a:prstGeom prst="line">
            <a:avLst/>
          </a:prstGeom>
          <a:ln w="63500" cap="sq">
            <a:solidFill>
              <a:srgbClr val="FFC000"/>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endParaRPr lang="en-US" dirty="0">
              <a:ln>
                <a:solidFill>
                  <a:srgbClr val="0072C6"/>
                </a:solidFill>
              </a:ln>
              <a:solidFill>
                <a:srgbClr val="353435"/>
              </a:solidFill>
            </a:endParaRPr>
          </a:p>
        </p:txBody>
      </p:sp>
      <p:sp>
        <p:nvSpPr>
          <p:cNvPr id="99" name="Straight Connector 1024003"/>
          <p:cNvSpPr>
            <a:spLocks noChangeShapeType="1"/>
          </p:cNvSpPr>
          <p:nvPr/>
        </p:nvSpPr>
        <p:spPr bwMode="auto">
          <a:xfrm rot="16200000" flipV="1">
            <a:off x="4819138" y="2458949"/>
            <a:ext cx="0" cy="746480"/>
          </a:xfrm>
          <a:prstGeom prst="line">
            <a:avLst/>
          </a:prstGeom>
          <a:ln w="63500" cap="sq">
            <a:solidFill>
              <a:schemeClr val="accent5"/>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endParaRPr lang="en-US" dirty="0">
              <a:ln>
                <a:solidFill>
                  <a:srgbClr val="0072C6"/>
                </a:solidFill>
              </a:ln>
              <a:solidFill>
                <a:srgbClr val="353435"/>
              </a:solidFill>
            </a:endParaRPr>
          </a:p>
        </p:txBody>
      </p:sp>
      <p:sp>
        <p:nvSpPr>
          <p:cNvPr id="100" name="Rounded Rectangle 99"/>
          <p:cNvSpPr/>
          <p:nvPr/>
        </p:nvSpPr>
        <p:spPr>
          <a:xfrm>
            <a:off x="5201137" y="2606658"/>
            <a:ext cx="704955" cy="492190"/>
          </a:xfrm>
          <a:prstGeom prst="roundRect">
            <a:avLst/>
          </a:prstGeom>
          <a:solidFill>
            <a:srgbClr val="F7470C"/>
          </a:solidFill>
          <a:ln w="25400">
            <a:noFill/>
          </a:ln>
          <a:effectLst/>
        </p:spPr>
        <p:style>
          <a:lnRef idx="1">
            <a:schemeClr val="accent2"/>
          </a:lnRef>
          <a:fillRef idx="3">
            <a:schemeClr val="accent2"/>
          </a:fillRef>
          <a:effectRef idx="2">
            <a:schemeClr val="accent2"/>
          </a:effectRef>
          <a:fontRef idx="minor">
            <a:schemeClr val="lt1"/>
          </a:fontRef>
        </p:style>
        <p:txBody>
          <a:bodyPr lIns="89616" tIns="44808" rIns="89616" bIns="44808" rtlCol="0" anchor="ctr"/>
          <a:lstStyle/>
          <a:p>
            <a:pPr algn="ctr" defTabSz="914225"/>
            <a:r>
              <a:rPr lang="en-US" sz="1500" b="1" dirty="0">
                <a:solidFill>
                  <a:prstClr val="white"/>
                </a:solidFill>
              </a:rPr>
              <a:t>OWA</a:t>
            </a:r>
          </a:p>
        </p:txBody>
      </p:sp>
      <p:sp>
        <p:nvSpPr>
          <p:cNvPr id="101" name="Rounded Rectangle 100"/>
          <p:cNvSpPr/>
          <p:nvPr/>
        </p:nvSpPr>
        <p:spPr>
          <a:xfrm>
            <a:off x="5201137" y="2606658"/>
            <a:ext cx="704955" cy="492190"/>
          </a:xfrm>
          <a:prstGeom prst="roundRect">
            <a:avLst/>
          </a:prstGeom>
          <a:solidFill>
            <a:schemeClr val="accent1"/>
          </a:solidFill>
          <a:ln w="25400">
            <a:noFill/>
          </a:ln>
          <a:effectLst/>
        </p:spPr>
        <p:style>
          <a:lnRef idx="1">
            <a:schemeClr val="accent2"/>
          </a:lnRef>
          <a:fillRef idx="3">
            <a:schemeClr val="accent2"/>
          </a:fillRef>
          <a:effectRef idx="2">
            <a:schemeClr val="accent2"/>
          </a:effectRef>
          <a:fontRef idx="minor">
            <a:schemeClr val="lt1"/>
          </a:fontRef>
        </p:style>
        <p:txBody>
          <a:bodyPr lIns="89616" tIns="44808" rIns="89616" bIns="44808" rtlCol="0" anchor="ctr"/>
          <a:lstStyle/>
          <a:p>
            <a:pPr algn="ctr" defTabSz="914225"/>
            <a:r>
              <a:rPr lang="en-US" sz="1500" b="1" dirty="0">
                <a:solidFill>
                  <a:prstClr val="white"/>
                </a:solidFill>
              </a:rPr>
              <a:t>OWA</a:t>
            </a:r>
          </a:p>
        </p:txBody>
      </p:sp>
      <p:sp>
        <p:nvSpPr>
          <p:cNvPr id="102" name="Straight Connector 1024003"/>
          <p:cNvSpPr>
            <a:spLocks noChangeShapeType="1"/>
          </p:cNvSpPr>
          <p:nvPr/>
        </p:nvSpPr>
        <p:spPr bwMode="auto">
          <a:xfrm rot="16200000" flipV="1">
            <a:off x="1773652" y="2738276"/>
            <a:ext cx="0" cy="187829"/>
          </a:xfrm>
          <a:prstGeom prst="line">
            <a:avLst/>
          </a:prstGeom>
          <a:ln w="63500" cap="sq">
            <a:solidFill>
              <a:schemeClr val="accent2"/>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endParaRPr lang="en-US" dirty="0">
              <a:ln>
                <a:solidFill>
                  <a:srgbClr val="0072C6"/>
                </a:solidFill>
              </a:ln>
              <a:solidFill>
                <a:srgbClr val="353435"/>
              </a:solidFill>
            </a:endParaRPr>
          </a:p>
        </p:txBody>
      </p:sp>
      <p:sp>
        <p:nvSpPr>
          <p:cNvPr id="103" name="Straight Connector 1024003"/>
          <p:cNvSpPr>
            <a:spLocks noChangeShapeType="1"/>
          </p:cNvSpPr>
          <p:nvPr/>
        </p:nvSpPr>
        <p:spPr bwMode="auto">
          <a:xfrm rot="16200000" flipV="1">
            <a:off x="6015998" y="2722281"/>
            <a:ext cx="0" cy="219812"/>
          </a:xfrm>
          <a:prstGeom prst="line">
            <a:avLst/>
          </a:prstGeom>
          <a:ln w="63500" cap="sq">
            <a:solidFill>
              <a:schemeClr val="accent1"/>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r>
              <a:rPr lang="en-US" dirty="0">
                <a:ln>
                  <a:solidFill>
                    <a:srgbClr val="0072C6"/>
                  </a:solidFill>
                </a:ln>
                <a:solidFill>
                  <a:srgbClr val="353435"/>
                </a:solidFill>
              </a:rPr>
              <a:t> </a:t>
            </a:r>
          </a:p>
        </p:txBody>
      </p:sp>
      <p:sp>
        <p:nvSpPr>
          <p:cNvPr id="107" name="Straight Connector 1024003"/>
          <p:cNvSpPr>
            <a:spLocks noChangeShapeType="1"/>
          </p:cNvSpPr>
          <p:nvPr/>
        </p:nvSpPr>
        <p:spPr bwMode="auto">
          <a:xfrm rot="16200000" flipV="1">
            <a:off x="2740508" y="2735159"/>
            <a:ext cx="0" cy="194058"/>
          </a:xfrm>
          <a:prstGeom prst="line">
            <a:avLst/>
          </a:prstGeom>
          <a:ln w="63500" cap="sq">
            <a:solidFill>
              <a:srgbClr val="FFC000"/>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endParaRPr lang="en-US" dirty="0">
              <a:ln>
                <a:solidFill>
                  <a:srgbClr val="0072C6"/>
                </a:solidFill>
              </a:ln>
              <a:solidFill>
                <a:srgbClr val="353435"/>
              </a:solidFill>
            </a:endParaRPr>
          </a:p>
        </p:txBody>
      </p:sp>
      <p:sp>
        <p:nvSpPr>
          <p:cNvPr id="108" name="Straight Connector 1024003"/>
          <p:cNvSpPr>
            <a:spLocks noChangeShapeType="1"/>
          </p:cNvSpPr>
          <p:nvPr/>
        </p:nvSpPr>
        <p:spPr bwMode="auto">
          <a:xfrm rot="16200000" flipV="1">
            <a:off x="4819138" y="2458949"/>
            <a:ext cx="0" cy="746480"/>
          </a:xfrm>
          <a:prstGeom prst="line">
            <a:avLst/>
          </a:prstGeom>
          <a:ln w="63500" cap="sq">
            <a:solidFill>
              <a:schemeClr val="accent5"/>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endParaRPr lang="en-US" dirty="0">
              <a:ln>
                <a:solidFill>
                  <a:srgbClr val="0072C6"/>
                </a:solidFill>
              </a:ln>
              <a:solidFill>
                <a:srgbClr val="353435"/>
              </a:solidFill>
            </a:endParaRPr>
          </a:p>
        </p:txBody>
      </p:sp>
      <p:grpSp>
        <p:nvGrpSpPr>
          <p:cNvPr id="92" name="Group 91"/>
          <p:cNvGrpSpPr/>
          <p:nvPr/>
        </p:nvGrpSpPr>
        <p:grpSpPr>
          <a:xfrm rot="21219555">
            <a:off x="6019845" y="2430876"/>
            <a:ext cx="421561" cy="289454"/>
            <a:chOff x="4078824" y="5235664"/>
            <a:chExt cx="487810" cy="334805"/>
          </a:xfrm>
        </p:grpSpPr>
        <p:sp>
          <p:nvSpPr>
            <p:cNvPr id="93" name="Rectangle 92"/>
            <p:cNvSpPr/>
            <p:nvPr/>
          </p:nvSpPr>
          <p:spPr>
            <a:xfrm>
              <a:off x="4080436" y="5259645"/>
              <a:ext cx="484542" cy="2912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prstClr val="white"/>
                </a:solidFill>
              </a:endParaRPr>
            </a:p>
          </p:txBody>
        </p:sp>
        <p:pic>
          <p:nvPicPr>
            <p:cNvPr id="94" name="Picture 9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4078824" y="5235664"/>
              <a:ext cx="487810" cy="334805"/>
            </a:xfrm>
            <a:prstGeom prst="rect">
              <a:avLst/>
            </a:prstGeom>
            <a:noFill/>
            <a:extLst>
              <a:ext uri="{909E8E84-426E-40DD-AFC4-6F175D3DCCD1}">
                <a14:hiddenFill xmlns:a14="http://schemas.microsoft.com/office/drawing/2010/main">
                  <a:solidFill>
                    <a:srgbClr val="FFFFFF"/>
                  </a:solidFill>
                </a14:hiddenFill>
              </a:ext>
            </a:extLst>
          </p:spPr>
        </p:pic>
      </p:grpSp>
      <p:sp>
        <p:nvSpPr>
          <p:cNvPr id="112" name="Rectangle 111"/>
          <p:cNvSpPr/>
          <p:nvPr/>
        </p:nvSpPr>
        <p:spPr>
          <a:xfrm>
            <a:off x="612586" y="2260768"/>
            <a:ext cx="1066220" cy="15877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9616" tIns="44808" rIns="89616" bIns="44808" rtlCol="0" anchor="t"/>
          <a:lstStyle/>
          <a:p>
            <a:pPr defTabSz="914225"/>
            <a:endParaRPr lang="en-US" b="1" dirty="0">
              <a:solidFill>
                <a:prstClr val="white"/>
              </a:solidFill>
            </a:endParaRPr>
          </a:p>
        </p:txBody>
      </p:sp>
      <p:grpSp>
        <p:nvGrpSpPr>
          <p:cNvPr id="109" name="Group 108"/>
          <p:cNvGrpSpPr/>
          <p:nvPr/>
        </p:nvGrpSpPr>
        <p:grpSpPr>
          <a:xfrm rot="21219555">
            <a:off x="6019845" y="2430875"/>
            <a:ext cx="421561" cy="289450"/>
            <a:chOff x="4078824" y="5244882"/>
            <a:chExt cx="487810" cy="334805"/>
          </a:xfrm>
          <a:solidFill>
            <a:schemeClr val="accent2"/>
          </a:solidFill>
        </p:grpSpPr>
        <p:sp>
          <p:nvSpPr>
            <p:cNvPr id="110" name="Rectangle 109"/>
            <p:cNvSpPr/>
            <p:nvPr/>
          </p:nvSpPr>
          <p:spPr>
            <a:xfrm>
              <a:off x="4080436" y="5259645"/>
              <a:ext cx="484542" cy="2912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prstClr val="white"/>
                </a:solidFill>
              </a:endParaRPr>
            </a:p>
          </p:txBody>
        </p:sp>
        <p:pic>
          <p:nvPicPr>
            <p:cNvPr id="111" name="Picture 110"/>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4078824" y="5244882"/>
              <a:ext cx="487810" cy="334805"/>
            </a:xfrm>
            <a:prstGeom prst="rect">
              <a:avLst/>
            </a:prstGeom>
            <a:grpFill/>
          </p:spPr>
        </p:pic>
      </p:grpSp>
      <p:sp>
        <p:nvSpPr>
          <p:cNvPr id="115" name="Rounded Rectangle 114"/>
          <p:cNvSpPr/>
          <p:nvPr/>
        </p:nvSpPr>
        <p:spPr>
          <a:xfrm>
            <a:off x="5201137" y="2606658"/>
            <a:ext cx="704955" cy="492190"/>
          </a:xfrm>
          <a:prstGeom prst="roundRect">
            <a:avLst/>
          </a:prstGeom>
          <a:solidFill>
            <a:srgbClr val="F7470C"/>
          </a:solidFill>
          <a:ln w="25400">
            <a:noFill/>
          </a:ln>
          <a:effectLst/>
        </p:spPr>
        <p:style>
          <a:lnRef idx="1">
            <a:schemeClr val="accent2"/>
          </a:lnRef>
          <a:fillRef idx="3">
            <a:schemeClr val="accent2"/>
          </a:fillRef>
          <a:effectRef idx="2">
            <a:schemeClr val="accent2"/>
          </a:effectRef>
          <a:fontRef idx="minor">
            <a:schemeClr val="lt1"/>
          </a:fontRef>
        </p:style>
        <p:txBody>
          <a:bodyPr lIns="89616" tIns="44808" rIns="89616" bIns="44808" rtlCol="0" anchor="ctr"/>
          <a:lstStyle/>
          <a:p>
            <a:pPr algn="ctr" defTabSz="914225"/>
            <a:r>
              <a:rPr lang="en-US" sz="1200" dirty="0">
                <a:solidFill>
                  <a:prstClr val="white"/>
                </a:solidFill>
                <a:latin typeface="Segoe UI Semibold" panose="020B0702040204020203" pitchFamily="34" charset="0"/>
              </a:rPr>
              <a:t>OWA</a:t>
            </a:r>
          </a:p>
        </p:txBody>
      </p:sp>
      <p:sp>
        <p:nvSpPr>
          <p:cNvPr id="116" name="Can 115"/>
          <p:cNvSpPr/>
          <p:nvPr/>
        </p:nvSpPr>
        <p:spPr>
          <a:xfrm>
            <a:off x="6148945" y="2405353"/>
            <a:ext cx="756488" cy="749845"/>
          </a:xfrm>
          <a:prstGeom prst="can">
            <a:avLst/>
          </a:prstGeom>
          <a:solidFill>
            <a:schemeClr val="bg1"/>
          </a:solidFill>
          <a:ln w="28575">
            <a:solidFill>
              <a:schemeClr val="accent1">
                <a:lumMod val="40000"/>
                <a:lumOff val="60000"/>
              </a:schemeClr>
            </a:solidFill>
          </a:ln>
          <a:effectLst/>
        </p:spPr>
        <p:style>
          <a:lnRef idx="1">
            <a:schemeClr val="dk1"/>
          </a:lnRef>
          <a:fillRef idx="3">
            <a:schemeClr val="dk1"/>
          </a:fillRef>
          <a:effectRef idx="2">
            <a:schemeClr val="dk1"/>
          </a:effectRef>
          <a:fontRef idx="minor">
            <a:schemeClr val="lt1"/>
          </a:fontRef>
        </p:style>
        <p:txBody>
          <a:bodyPr lIns="89616" tIns="44808" rIns="89616" bIns="44808" rtlCol="0" anchor="ctr"/>
          <a:lstStyle/>
          <a:p>
            <a:pPr algn="ctr" defTabSz="914225"/>
            <a:r>
              <a:rPr lang="en-US" dirty="0">
                <a:solidFill>
                  <a:srgbClr val="0072C6">
                    <a:lumMod val="40000"/>
                    <a:lumOff val="60000"/>
                  </a:srgbClr>
                </a:solidFill>
                <a:latin typeface="Segoe UI Semibold" panose="020B0702040204020203" pitchFamily="34" charset="0"/>
              </a:rPr>
              <a:t>DB1</a:t>
            </a:r>
          </a:p>
        </p:txBody>
      </p:sp>
      <p:sp>
        <p:nvSpPr>
          <p:cNvPr id="119" name="Can 118"/>
          <p:cNvSpPr/>
          <p:nvPr/>
        </p:nvSpPr>
        <p:spPr>
          <a:xfrm>
            <a:off x="6148945" y="3697925"/>
            <a:ext cx="756488" cy="749845"/>
          </a:xfrm>
          <a:prstGeom prst="can">
            <a:avLst/>
          </a:prstGeom>
          <a:solidFill>
            <a:schemeClr val="accent2"/>
          </a:solidFill>
          <a:ln w="28575">
            <a:solidFill>
              <a:schemeClr val="accent1">
                <a:lumMod val="40000"/>
                <a:lumOff val="60000"/>
              </a:schemeClr>
            </a:solidFill>
          </a:ln>
          <a:effectLst/>
        </p:spPr>
        <p:style>
          <a:lnRef idx="1">
            <a:schemeClr val="dk1"/>
          </a:lnRef>
          <a:fillRef idx="3">
            <a:schemeClr val="dk1"/>
          </a:fillRef>
          <a:effectRef idx="2">
            <a:schemeClr val="dk1"/>
          </a:effectRef>
          <a:fontRef idx="minor">
            <a:schemeClr val="lt1"/>
          </a:fontRef>
        </p:style>
        <p:txBody>
          <a:bodyPr lIns="89616" tIns="44808" rIns="89616" bIns="44808" rtlCol="0" anchor="ctr"/>
          <a:lstStyle/>
          <a:p>
            <a:pPr algn="ctr" defTabSz="914225"/>
            <a:r>
              <a:rPr lang="en-US" dirty="0">
                <a:solidFill>
                  <a:prstClr val="white"/>
                </a:solidFill>
                <a:latin typeface="Segoe UI Semibold" panose="020B0702040204020203" pitchFamily="34" charset="0"/>
              </a:rPr>
              <a:t>DB1</a:t>
            </a:r>
          </a:p>
        </p:txBody>
      </p:sp>
      <p:sp>
        <p:nvSpPr>
          <p:cNvPr id="120" name="Straight Connector 1024003"/>
          <p:cNvSpPr>
            <a:spLocks noChangeShapeType="1"/>
          </p:cNvSpPr>
          <p:nvPr/>
        </p:nvSpPr>
        <p:spPr bwMode="auto">
          <a:xfrm rot="16200000" flipV="1">
            <a:off x="1773652" y="2738276"/>
            <a:ext cx="0" cy="187829"/>
          </a:xfrm>
          <a:prstGeom prst="line">
            <a:avLst/>
          </a:prstGeom>
          <a:ln w="63500" cap="sq">
            <a:solidFill>
              <a:schemeClr val="accent2"/>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endParaRPr lang="en-US" dirty="0">
              <a:ln>
                <a:solidFill>
                  <a:srgbClr val="0072C6"/>
                </a:solidFill>
              </a:ln>
              <a:solidFill>
                <a:srgbClr val="353435"/>
              </a:solidFill>
            </a:endParaRPr>
          </a:p>
        </p:txBody>
      </p:sp>
      <p:sp>
        <p:nvSpPr>
          <p:cNvPr id="121" name="Straight Connector 1024003"/>
          <p:cNvSpPr>
            <a:spLocks noChangeShapeType="1"/>
          </p:cNvSpPr>
          <p:nvPr/>
        </p:nvSpPr>
        <p:spPr bwMode="auto">
          <a:xfrm rot="16200000" flipV="1">
            <a:off x="2740508" y="2735159"/>
            <a:ext cx="0" cy="194058"/>
          </a:xfrm>
          <a:prstGeom prst="line">
            <a:avLst/>
          </a:prstGeom>
          <a:ln w="63500" cap="sq">
            <a:solidFill>
              <a:srgbClr val="FFC000"/>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endParaRPr lang="en-US" dirty="0">
              <a:ln>
                <a:solidFill>
                  <a:srgbClr val="0072C6"/>
                </a:solidFill>
              </a:ln>
              <a:solidFill>
                <a:srgbClr val="353435"/>
              </a:solidFill>
            </a:endParaRPr>
          </a:p>
        </p:txBody>
      </p:sp>
      <p:sp>
        <p:nvSpPr>
          <p:cNvPr id="122" name="Straight Connector 1024003"/>
          <p:cNvSpPr>
            <a:spLocks noChangeShapeType="1"/>
          </p:cNvSpPr>
          <p:nvPr/>
        </p:nvSpPr>
        <p:spPr bwMode="auto">
          <a:xfrm rot="16200000" flipV="1">
            <a:off x="4615367" y="2662722"/>
            <a:ext cx="0" cy="338937"/>
          </a:xfrm>
          <a:prstGeom prst="line">
            <a:avLst/>
          </a:prstGeom>
          <a:ln w="63500" cap="sq">
            <a:solidFill>
              <a:schemeClr val="accent5"/>
            </a:solidFill>
            <a:prstDash val="solid"/>
            <a:miter lim="800000"/>
            <a:headEnd type="non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endParaRPr lang="en-US" dirty="0">
              <a:ln>
                <a:solidFill>
                  <a:srgbClr val="0072C6"/>
                </a:solidFill>
              </a:ln>
              <a:solidFill>
                <a:srgbClr val="353435"/>
              </a:solidFill>
            </a:endParaRPr>
          </a:p>
        </p:txBody>
      </p:sp>
      <p:sp>
        <p:nvSpPr>
          <p:cNvPr id="123" name="Straight Connector 1024003"/>
          <p:cNvSpPr>
            <a:spLocks noChangeShapeType="1"/>
          </p:cNvSpPr>
          <p:nvPr/>
        </p:nvSpPr>
        <p:spPr bwMode="auto">
          <a:xfrm flipV="1">
            <a:off x="4784835" y="2832187"/>
            <a:ext cx="0" cy="1315785"/>
          </a:xfrm>
          <a:prstGeom prst="line">
            <a:avLst/>
          </a:prstGeom>
          <a:ln w="63500" cap="sq">
            <a:solidFill>
              <a:schemeClr val="accent5"/>
            </a:solidFill>
            <a:prstDash val="solid"/>
            <a:miter lim="800000"/>
            <a:headEnd type="non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endParaRPr lang="en-US" dirty="0">
              <a:ln>
                <a:solidFill>
                  <a:srgbClr val="0072C6"/>
                </a:solidFill>
              </a:ln>
              <a:solidFill>
                <a:srgbClr val="353435"/>
              </a:solidFill>
            </a:endParaRPr>
          </a:p>
        </p:txBody>
      </p:sp>
      <p:sp>
        <p:nvSpPr>
          <p:cNvPr id="124" name="Straight Connector 1024003"/>
          <p:cNvSpPr>
            <a:spLocks noChangeShapeType="1"/>
          </p:cNvSpPr>
          <p:nvPr/>
        </p:nvSpPr>
        <p:spPr bwMode="auto">
          <a:xfrm rot="16200000" flipV="1">
            <a:off x="4983465" y="3949342"/>
            <a:ext cx="0" cy="397263"/>
          </a:xfrm>
          <a:prstGeom prst="line">
            <a:avLst/>
          </a:prstGeom>
          <a:ln w="63500" cap="sq">
            <a:solidFill>
              <a:schemeClr val="accent5"/>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endParaRPr lang="en-US" dirty="0">
              <a:ln>
                <a:solidFill>
                  <a:srgbClr val="0072C6"/>
                </a:solidFill>
              </a:ln>
              <a:solidFill>
                <a:srgbClr val="353435"/>
              </a:solidFill>
            </a:endParaRPr>
          </a:p>
        </p:txBody>
      </p:sp>
      <p:sp>
        <p:nvSpPr>
          <p:cNvPr id="127" name="Straight Connector 1024003"/>
          <p:cNvSpPr>
            <a:spLocks noChangeShapeType="1"/>
          </p:cNvSpPr>
          <p:nvPr/>
        </p:nvSpPr>
        <p:spPr bwMode="auto">
          <a:xfrm rot="16200000" flipV="1">
            <a:off x="6018378" y="4038065"/>
            <a:ext cx="0" cy="219812"/>
          </a:xfrm>
          <a:prstGeom prst="line">
            <a:avLst/>
          </a:prstGeom>
          <a:ln w="63500" cap="sq">
            <a:solidFill>
              <a:schemeClr val="tx2"/>
            </a:solidFill>
            <a:prstDash val="solid"/>
            <a:miter lim="800000"/>
            <a:headEnd type="triangle" w="med" len="sm"/>
            <a:tailEnd type="none" w="med" len="sm"/>
          </a:ln>
          <a:effectLst/>
        </p:spPr>
        <p:style>
          <a:lnRef idx="3">
            <a:schemeClr val="dk1"/>
          </a:lnRef>
          <a:fillRef idx="0">
            <a:schemeClr val="dk1"/>
          </a:fillRef>
          <a:effectRef idx="2">
            <a:schemeClr val="dk1"/>
          </a:effectRef>
          <a:fontRef idx="minor">
            <a:schemeClr val="tx1"/>
          </a:fontRef>
        </p:style>
        <p:txBody>
          <a:bodyPr lIns="89616" tIns="44808" rIns="89616" bIns="44808"/>
          <a:lstStyle/>
          <a:p>
            <a:pPr defTabSz="914225"/>
            <a:r>
              <a:rPr lang="en-US" dirty="0">
                <a:ln>
                  <a:solidFill>
                    <a:srgbClr val="0072C6"/>
                  </a:solidFill>
                </a:ln>
                <a:solidFill>
                  <a:srgbClr val="353435"/>
                </a:solidFill>
              </a:rPr>
              <a:t> </a:t>
            </a:r>
          </a:p>
        </p:txBody>
      </p:sp>
      <p:grpSp>
        <p:nvGrpSpPr>
          <p:cNvPr id="128" name="Group 127"/>
          <p:cNvGrpSpPr/>
          <p:nvPr/>
        </p:nvGrpSpPr>
        <p:grpSpPr>
          <a:xfrm rot="21219555">
            <a:off x="4511361" y="2430875"/>
            <a:ext cx="421561" cy="289450"/>
            <a:chOff x="4079294" y="5240646"/>
            <a:chExt cx="487811" cy="334807"/>
          </a:xfrm>
        </p:grpSpPr>
        <p:sp>
          <p:nvSpPr>
            <p:cNvPr id="129" name="Rectangle 128"/>
            <p:cNvSpPr/>
            <p:nvPr/>
          </p:nvSpPr>
          <p:spPr>
            <a:xfrm>
              <a:off x="4080436" y="5259645"/>
              <a:ext cx="484542" cy="29127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prstClr val="white"/>
                </a:solidFill>
              </a:endParaRPr>
            </a:p>
          </p:txBody>
        </p:sp>
        <p:pic>
          <p:nvPicPr>
            <p:cNvPr id="130" name="Picture 129"/>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4079294" y="5240646"/>
              <a:ext cx="487811" cy="33480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31" name="Group 130"/>
          <p:cNvGrpSpPr/>
          <p:nvPr/>
        </p:nvGrpSpPr>
        <p:grpSpPr>
          <a:xfrm rot="21219555">
            <a:off x="4511363" y="2430877"/>
            <a:ext cx="421561" cy="289450"/>
            <a:chOff x="4079302" y="5240649"/>
            <a:chExt cx="487812" cy="334807"/>
          </a:xfrm>
          <a:solidFill>
            <a:schemeClr val="tx2"/>
          </a:solidFill>
        </p:grpSpPr>
        <p:sp>
          <p:nvSpPr>
            <p:cNvPr id="132" name="Rectangle 131"/>
            <p:cNvSpPr/>
            <p:nvPr/>
          </p:nvSpPr>
          <p:spPr>
            <a:xfrm>
              <a:off x="4080436" y="5259645"/>
              <a:ext cx="484542" cy="2912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prstClr val="white"/>
                </a:solidFill>
              </a:endParaRPr>
            </a:p>
          </p:txBody>
        </p:sp>
        <p:pic>
          <p:nvPicPr>
            <p:cNvPr id="133" name="Picture 13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4079302" y="5240649"/>
              <a:ext cx="487812" cy="334807"/>
            </a:xfrm>
            <a:prstGeom prst="rect">
              <a:avLst/>
            </a:prstGeom>
            <a:grpFill/>
          </p:spPr>
        </p:pic>
      </p:grpSp>
      <p:grpSp>
        <p:nvGrpSpPr>
          <p:cNvPr id="134" name="Group 133"/>
          <p:cNvGrpSpPr/>
          <p:nvPr/>
        </p:nvGrpSpPr>
        <p:grpSpPr>
          <a:xfrm rot="21219555">
            <a:off x="4511365" y="3777456"/>
            <a:ext cx="421561" cy="289450"/>
            <a:chOff x="4079294" y="5240650"/>
            <a:chExt cx="487811" cy="334807"/>
          </a:xfrm>
          <a:solidFill>
            <a:schemeClr val="tx2"/>
          </a:solidFill>
        </p:grpSpPr>
        <p:sp>
          <p:nvSpPr>
            <p:cNvPr id="135" name="Rectangle 134"/>
            <p:cNvSpPr/>
            <p:nvPr/>
          </p:nvSpPr>
          <p:spPr>
            <a:xfrm>
              <a:off x="4080436" y="5259645"/>
              <a:ext cx="484542" cy="2912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prstClr val="white"/>
                </a:solidFill>
              </a:endParaRPr>
            </a:p>
          </p:txBody>
        </p:sp>
        <p:pic>
          <p:nvPicPr>
            <p:cNvPr id="136" name="Picture 13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4079294" y="5240650"/>
              <a:ext cx="487811" cy="334807"/>
            </a:xfrm>
            <a:prstGeom prst="rect">
              <a:avLst/>
            </a:prstGeom>
            <a:grpFill/>
          </p:spPr>
        </p:pic>
      </p:grpSp>
      <p:sp>
        <p:nvSpPr>
          <p:cNvPr id="137" name="Rectangle 136"/>
          <p:cNvSpPr/>
          <p:nvPr/>
        </p:nvSpPr>
        <p:spPr>
          <a:xfrm>
            <a:off x="612586" y="2260768"/>
            <a:ext cx="1066220" cy="15877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9616" tIns="44808" rIns="89616" bIns="44808" rtlCol="0" anchor="t"/>
          <a:lstStyle/>
          <a:p>
            <a:pPr defTabSz="914225"/>
            <a:endParaRPr lang="en-US" b="1" dirty="0">
              <a:solidFill>
                <a:prstClr val="white"/>
              </a:solidFill>
            </a:endParaRPr>
          </a:p>
        </p:txBody>
      </p:sp>
      <p:pic>
        <p:nvPicPr>
          <p:cNvPr id="50" name="Picture 5"/>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693505" y="2561681"/>
            <a:ext cx="904382" cy="582149"/>
          </a:xfrm>
          <a:prstGeom prst="rect">
            <a:avLst/>
          </a:prstGeom>
          <a:noFill/>
          <a:extLst>
            <a:ext uri="{909E8E84-426E-40DD-AFC4-6F175D3DCCD1}">
              <a14:hiddenFill xmlns:a14="http://schemas.microsoft.com/office/drawing/2010/main">
                <a:solidFill>
                  <a:srgbClr val="FFFFFF"/>
                </a:solidFill>
              </a14:hiddenFill>
            </a:ext>
          </a:extLst>
        </p:spPr>
      </p:pic>
      <p:sp>
        <p:nvSpPr>
          <p:cNvPr id="139" name="TextBox 138"/>
          <p:cNvSpPr txBox="1"/>
          <p:nvPr/>
        </p:nvSpPr>
        <p:spPr>
          <a:xfrm>
            <a:off x="1145695" y="1172130"/>
            <a:ext cx="7311222" cy="529910"/>
          </a:xfrm>
          <a:prstGeom prst="rect">
            <a:avLst/>
          </a:prstGeom>
          <a:noFill/>
        </p:spPr>
        <p:txBody>
          <a:bodyPr wrap="square" lIns="89616" tIns="44808" rIns="89616" bIns="44808" rtlCol="0">
            <a:spAutoFit/>
          </a:bodyPr>
          <a:lstStyle/>
          <a:p>
            <a:pPr algn="ctr" defTabSz="914225"/>
            <a:r>
              <a:rPr lang="en-US" sz="2800" dirty="0">
                <a:latin typeface="Segoe UI Light"/>
              </a:rPr>
              <a:t>“</a:t>
            </a:r>
            <a:r>
              <a:rPr lang="en-US" sz="2800" b="1" i="1" dirty="0">
                <a:latin typeface="Segoe UI Light"/>
              </a:rPr>
              <a:t>Stuff</a:t>
            </a:r>
            <a:r>
              <a:rPr lang="en-US" sz="2800" i="1" dirty="0">
                <a:latin typeface="Segoe UI Light"/>
              </a:rPr>
              <a:t> breaks, but the </a:t>
            </a:r>
            <a:r>
              <a:rPr lang="en-US" sz="2800" b="1" i="1" dirty="0">
                <a:latin typeface="Segoe UI Light"/>
              </a:rPr>
              <a:t>experience</a:t>
            </a:r>
            <a:r>
              <a:rPr lang="en-US" sz="2800" i="1" dirty="0">
                <a:latin typeface="Segoe UI Light"/>
              </a:rPr>
              <a:t> does not”</a:t>
            </a:r>
          </a:p>
        </p:txBody>
      </p:sp>
      <p:grpSp>
        <p:nvGrpSpPr>
          <p:cNvPr id="3" name="Group 2"/>
          <p:cNvGrpSpPr/>
          <p:nvPr/>
        </p:nvGrpSpPr>
        <p:grpSpPr>
          <a:xfrm>
            <a:off x="10802898" y="153964"/>
            <a:ext cx="1206377" cy="1117276"/>
            <a:chOff x="8054579" y="1"/>
            <a:chExt cx="904911" cy="838076"/>
          </a:xfrm>
          <a:solidFill>
            <a:srgbClr val="00B050"/>
          </a:solidFill>
        </p:grpSpPr>
        <p:sp>
          <p:nvSpPr>
            <p:cNvPr id="70" name="Rectangle 69"/>
            <p:cNvSpPr/>
            <p:nvPr/>
          </p:nvSpPr>
          <p:spPr bwMode="auto">
            <a:xfrm>
              <a:off x="8054579" y="1"/>
              <a:ext cx="904911" cy="838076"/>
            </a:xfrm>
            <a:prstGeom prst="rect">
              <a:avLst/>
            </a:prstGeom>
            <a:grp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3083" tIns="46541" rIns="93083" bIns="46541" numCol="1" rtlCol="0" anchor="b" anchorCtr="0" compatLnSpc="1">
              <a:prstTxWarp prst="textNoShape">
                <a:avLst/>
              </a:prstTxWarp>
            </a:bodyPr>
            <a:lstStyle>
              <a:defPPr>
                <a:defRPr lang="en-US"/>
              </a:defPPr>
              <a:lvl1pPr marL="0" algn="l" defTabSz="914156" rtl="0" eaLnBrk="1" latinLnBrk="0" hangingPunct="1">
                <a:defRPr sz="1800" kern="1200">
                  <a:solidFill>
                    <a:schemeClr val="lt1"/>
                  </a:solidFill>
                  <a:latin typeface="+mn-lt"/>
                  <a:ea typeface="+mn-ea"/>
                  <a:cs typeface="+mn-cs"/>
                </a:defRPr>
              </a:lvl1pPr>
              <a:lvl2pPr marL="457078" algn="l" defTabSz="914156" rtl="0" eaLnBrk="1" latinLnBrk="0" hangingPunct="1">
                <a:defRPr sz="1800" kern="1200">
                  <a:solidFill>
                    <a:schemeClr val="lt1"/>
                  </a:solidFill>
                  <a:latin typeface="+mn-lt"/>
                  <a:ea typeface="+mn-ea"/>
                  <a:cs typeface="+mn-cs"/>
                </a:defRPr>
              </a:lvl2pPr>
              <a:lvl3pPr marL="914156" algn="l" defTabSz="914156" rtl="0" eaLnBrk="1" latinLnBrk="0" hangingPunct="1">
                <a:defRPr sz="1800" kern="1200">
                  <a:solidFill>
                    <a:schemeClr val="lt1"/>
                  </a:solidFill>
                  <a:latin typeface="+mn-lt"/>
                  <a:ea typeface="+mn-ea"/>
                  <a:cs typeface="+mn-cs"/>
                </a:defRPr>
              </a:lvl3pPr>
              <a:lvl4pPr marL="1371233" algn="l" defTabSz="914156" rtl="0" eaLnBrk="1" latinLnBrk="0" hangingPunct="1">
                <a:defRPr sz="1800" kern="1200">
                  <a:solidFill>
                    <a:schemeClr val="lt1"/>
                  </a:solidFill>
                  <a:latin typeface="+mn-lt"/>
                  <a:ea typeface="+mn-ea"/>
                  <a:cs typeface="+mn-cs"/>
                </a:defRPr>
              </a:lvl4pPr>
              <a:lvl5pPr marL="1828313" algn="l" defTabSz="914156" rtl="0" eaLnBrk="1" latinLnBrk="0" hangingPunct="1">
                <a:defRPr sz="1800" kern="1200">
                  <a:solidFill>
                    <a:schemeClr val="lt1"/>
                  </a:solidFill>
                  <a:latin typeface="+mn-lt"/>
                  <a:ea typeface="+mn-ea"/>
                  <a:cs typeface="+mn-cs"/>
                </a:defRPr>
              </a:lvl5pPr>
              <a:lvl6pPr marL="2285391" algn="l" defTabSz="914156" rtl="0" eaLnBrk="1" latinLnBrk="0" hangingPunct="1">
                <a:defRPr sz="1800" kern="1200">
                  <a:solidFill>
                    <a:schemeClr val="lt1"/>
                  </a:solidFill>
                  <a:latin typeface="+mn-lt"/>
                  <a:ea typeface="+mn-ea"/>
                  <a:cs typeface="+mn-cs"/>
                </a:defRPr>
              </a:lvl6pPr>
              <a:lvl7pPr marL="2742468" algn="l" defTabSz="914156" rtl="0" eaLnBrk="1" latinLnBrk="0" hangingPunct="1">
                <a:defRPr sz="1800" kern="1200">
                  <a:solidFill>
                    <a:schemeClr val="lt1"/>
                  </a:solidFill>
                  <a:latin typeface="+mn-lt"/>
                  <a:ea typeface="+mn-ea"/>
                  <a:cs typeface="+mn-cs"/>
                </a:defRPr>
              </a:lvl7pPr>
              <a:lvl8pPr marL="3199546" algn="l" defTabSz="914156" rtl="0" eaLnBrk="1" latinLnBrk="0" hangingPunct="1">
                <a:defRPr sz="1800" kern="1200">
                  <a:solidFill>
                    <a:schemeClr val="lt1"/>
                  </a:solidFill>
                  <a:latin typeface="+mn-lt"/>
                  <a:ea typeface="+mn-ea"/>
                  <a:cs typeface="+mn-cs"/>
                </a:defRPr>
              </a:lvl8pPr>
              <a:lvl9pPr marL="3656624" algn="l" defTabSz="914156" rtl="0" eaLnBrk="1" latinLnBrk="0" hangingPunct="1">
                <a:defRPr sz="1800" kern="1200">
                  <a:solidFill>
                    <a:schemeClr val="lt1"/>
                  </a:solidFill>
                  <a:latin typeface="+mn-lt"/>
                  <a:ea typeface="+mn-ea"/>
                  <a:cs typeface="+mn-cs"/>
                </a:defRPr>
              </a:lvl9pPr>
            </a:lstStyle>
            <a:p>
              <a:pPr algn="ctr" defTabSz="931819" fontAlgn="base">
                <a:spcBef>
                  <a:spcPct val="0"/>
                </a:spcBef>
                <a:spcAft>
                  <a:spcPct val="0"/>
                </a:spcAft>
              </a:pPr>
              <a:endParaRPr lang="en-US" sz="1496" b="1" dirty="0">
                <a:gradFill>
                  <a:gsLst>
                    <a:gs pos="0">
                      <a:srgbClr val="FFFFFF"/>
                    </a:gs>
                    <a:gs pos="100000">
                      <a:srgbClr val="FFFFFF"/>
                    </a:gs>
                  </a:gsLst>
                  <a:lin ang="5400000" scaled="0"/>
                </a:gradFill>
                <a:ea typeface="Segoe UI" pitchFamily="34" charset="0"/>
                <a:cs typeface="Segoe UI" pitchFamily="34" charset="0"/>
              </a:endParaRPr>
            </a:p>
          </p:txBody>
        </p:sp>
        <p:pic>
          <p:nvPicPr>
            <p:cNvPr id="68" name="Picture 67" descr="\\MAGNUM\Projects\Microsoft\Cloud Power FY12\Design\ICONS_PNG\Continuous_Availability.png"/>
            <p:cNvPicPr>
              <a:picLocks noChangeAspect="1" noChangeArrowheads="1"/>
            </p:cNvPicPr>
            <p:nvPr/>
          </p:nvPicPr>
          <p:blipFill>
            <a:blip r:embed="rId5" cstate="print">
              <a:lum bright="100000"/>
            </a:blip>
            <a:srcRect/>
            <a:stretch>
              <a:fillRect/>
            </a:stretch>
          </p:blipFill>
          <p:spPr bwMode="auto">
            <a:xfrm>
              <a:off x="8099225" y="36111"/>
              <a:ext cx="815618" cy="765853"/>
            </a:xfrm>
            <a:prstGeom prst="rect">
              <a:avLst/>
            </a:prstGeom>
            <a:grpFill/>
          </p:spPr>
        </p:pic>
      </p:grpSp>
    </p:spTree>
    <p:extLst>
      <p:ext uri="{BB962C8B-B14F-4D97-AF65-F5344CB8AC3E}">
        <p14:creationId xmlns:p14="http://schemas.microsoft.com/office/powerpoint/2010/main" val="148289938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1"/>
                                        </p:tgtEl>
                                        <p:attrNameLst>
                                          <p:attrName>style.visibility</p:attrName>
                                        </p:attrNameLst>
                                      </p:cBhvr>
                                      <p:to>
                                        <p:strVal val="visible"/>
                                      </p:to>
                                    </p:set>
                                    <p:animEffect transition="in" filter="wipe(left)">
                                      <p:cBhvr>
                                        <p:cTn id="11" dur="500"/>
                                        <p:tgtEl>
                                          <p:spTgt spid="9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98"/>
                                        </p:tgtEl>
                                        <p:attrNameLst>
                                          <p:attrName>style.visibility</p:attrName>
                                        </p:attrNameLst>
                                      </p:cBhvr>
                                      <p:to>
                                        <p:strVal val="visible"/>
                                      </p:to>
                                    </p:set>
                                    <p:animEffect transition="in" filter="wipe(left)">
                                      <p:cBhvr>
                                        <p:cTn id="15" dur="500"/>
                                        <p:tgtEl>
                                          <p:spTgt spid="9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99"/>
                                        </p:tgtEl>
                                        <p:attrNameLst>
                                          <p:attrName>style.visibility</p:attrName>
                                        </p:attrNameLst>
                                      </p:cBhvr>
                                      <p:to>
                                        <p:strVal val="visible"/>
                                      </p:to>
                                    </p:set>
                                    <p:animEffect transition="in" filter="wipe(left)">
                                      <p:cBhvr>
                                        <p:cTn id="19" dur="500"/>
                                        <p:tgtEl>
                                          <p:spTgt spid="99"/>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5"/>
                                        </p:tgtEl>
                                        <p:attrNameLst>
                                          <p:attrName>style.visibility</p:attrName>
                                        </p:attrNameLst>
                                      </p:cBhvr>
                                      <p:to>
                                        <p:strVal val="visible"/>
                                      </p:to>
                                    </p:set>
                                    <p:animEffect transition="in" filter="wipe(left)">
                                      <p:cBhvr>
                                        <p:cTn id="23" dur="500"/>
                                        <p:tgtEl>
                                          <p:spTgt spid="95"/>
                                        </p:tgtEl>
                                      </p:cBhvr>
                                    </p:animEffect>
                                  </p:childTnLst>
                                </p:cTn>
                              </p:par>
                            </p:childTnLst>
                          </p:cTn>
                        </p:par>
                        <p:par>
                          <p:cTn id="24" fill="hold">
                            <p:stCondLst>
                              <p:cond delay="2500"/>
                            </p:stCondLst>
                            <p:childTnLst>
                              <p:par>
                                <p:cTn id="25" presetID="2" presetClass="entr" presetSubtype="8" fill="hold" nodeType="afterEffect">
                                  <p:stCondLst>
                                    <p:cond delay="0"/>
                                  </p:stCondLst>
                                  <p:childTnLst>
                                    <p:set>
                                      <p:cBhvr>
                                        <p:cTn id="26" dur="1" fill="hold">
                                          <p:stCondLst>
                                            <p:cond delay="0"/>
                                          </p:stCondLst>
                                        </p:cTn>
                                        <p:tgtEl>
                                          <p:spTgt spid="92"/>
                                        </p:tgtEl>
                                        <p:attrNameLst>
                                          <p:attrName>style.visibility</p:attrName>
                                        </p:attrNameLst>
                                      </p:cBhvr>
                                      <p:to>
                                        <p:strVal val="visible"/>
                                      </p:to>
                                    </p:set>
                                    <p:anim calcmode="lin" valueType="num">
                                      <p:cBhvr additive="base">
                                        <p:cTn id="27" dur="1000" fill="hold"/>
                                        <p:tgtEl>
                                          <p:spTgt spid="92"/>
                                        </p:tgtEl>
                                        <p:attrNameLst>
                                          <p:attrName>ppt_x</p:attrName>
                                        </p:attrNameLst>
                                      </p:cBhvr>
                                      <p:tavLst>
                                        <p:tav tm="0">
                                          <p:val>
                                            <p:strVal val="0-#ppt_w/2"/>
                                          </p:val>
                                        </p:tav>
                                        <p:tav tm="100000">
                                          <p:val>
                                            <p:strVal val="#ppt_x"/>
                                          </p:val>
                                        </p:tav>
                                      </p:tavLst>
                                    </p:anim>
                                    <p:anim calcmode="lin" valueType="num">
                                      <p:cBhvr additive="base">
                                        <p:cTn id="28" dur="1000" fill="hold"/>
                                        <p:tgtEl>
                                          <p:spTgt spid="92"/>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1" end="1"/>
                                            </p:txEl>
                                          </p:spTgt>
                                        </p:tgtEl>
                                        <p:attrNameLst>
                                          <p:attrName>style.visibility</p:attrName>
                                        </p:attrNameLst>
                                      </p:cBhvr>
                                      <p:to>
                                        <p:strVal val="visible"/>
                                      </p:to>
                                    </p:set>
                                    <p:animEffect transition="in" filter="fade">
                                      <p:cBhvr>
                                        <p:cTn id="33" dur="500"/>
                                        <p:tgtEl>
                                          <p:spTgt spid="5">
                                            <p:txEl>
                                              <p:pRg st="1" end="1"/>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00"/>
                                        </p:tgtEl>
                                        <p:attrNameLst>
                                          <p:attrName>style.visibility</p:attrName>
                                        </p:attrNameLst>
                                      </p:cBhvr>
                                      <p:to>
                                        <p:strVal val="visible"/>
                                      </p:to>
                                    </p:set>
                                    <p:animEffect transition="in" filter="fade">
                                      <p:cBhvr>
                                        <p:cTn id="36" dur="500"/>
                                        <p:tgtEl>
                                          <p:spTgt spid="100"/>
                                        </p:tgtEl>
                                      </p:cBhvr>
                                    </p:animEffect>
                                  </p:childTnLst>
                                </p:cTn>
                              </p:par>
                              <p:par>
                                <p:cTn id="37" presetID="10" presetClass="exit" presetSubtype="0" fill="hold" grpId="1" nodeType="withEffect">
                                  <p:stCondLst>
                                    <p:cond delay="0"/>
                                  </p:stCondLst>
                                  <p:childTnLst>
                                    <p:animEffect transition="out" filter="fade">
                                      <p:cBhvr>
                                        <p:cTn id="38" dur="500"/>
                                        <p:tgtEl>
                                          <p:spTgt spid="99"/>
                                        </p:tgtEl>
                                      </p:cBhvr>
                                    </p:animEffect>
                                    <p:set>
                                      <p:cBhvr>
                                        <p:cTn id="39" dur="1" fill="hold">
                                          <p:stCondLst>
                                            <p:cond delay="499"/>
                                          </p:stCondLst>
                                        </p:cTn>
                                        <p:tgtEl>
                                          <p:spTgt spid="99"/>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91"/>
                                        </p:tgtEl>
                                      </p:cBhvr>
                                    </p:animEffect>
                                    <p:set>
                                      <p:cBhvr>
                                        <p:cTn id="42" dur="1" fill="hold">
                                          <p:stCondLst>
                                            <p:cond delay="499"/>
                                          </p:stCondLst>
                                        </p:cTn>
                                        <p:tgtEl>
                                          <p:spTgt spid="91"/>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98"/>
                                        </p:tgtEl>
                                      </p:cBhvr>
                                    </p:animEffect>
                                    <p:set>
                                      <p:cBhvr>
                                        <p:cTn id="45" dur="1" fill="hold">
                                          <p:stCondLst>
                                            <p:cond delay="499"/>
                                          </p:stCondLst>
                                        </p:cTn>
                                        <p:tgtEl>
                                          <p:spTgt spid="98"/>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95"/>
                                        </p:tgtEl>
                                      </p:cBhvr>
                                    </p:animEffect>
                                    <p:set>
                                      <p:cBhvr>
                                        <p:cTn id="48" dur="1" fill="hold">
                                          <p:stCondLst>
                                            <p:cond delay="499"/>
                                          </p:stCondLst>
                                        </p:cTn>
                                        <p:tgtEl>
                                          <p:spTgt spid="95"/>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500"/>
                                        <p:tgtEl>
                                          <p:spTgt spid="92"/>
                                        </p:tgtEl>
                                      </p:cBhvr>
                                    </p:animEffect>
                                    <p:set>
                                      <p:cBhvr>
                                        <p:cTn id="51" dur="1" fill="hold">
                                          <p:stCondLst>
                                            <p:cond delay="499"/>
                                          </p:stCondLst>
                                        </p:cTn>
                                        <p:tgtEl>
                                          <p:spTgt spid="92"/>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5">
                                            <p:txEl>
                                              <p:pRg st="2" end="2"/>
                                            </p:txEl>
                                          </p:spTgt>
                                        </p:tgtEl>
                                        <p:attrNameLst>
                                          <p:attrName>style.visibility</p:attrName>
                                        </p:attrNameLst>
                                      </p:cBhvr>
                                      <p:to>
                                        <p:strVal val="visible"/>
                                      </p:to>
                                    </p:set>
                                    <p:animEffect transition="in" filter="fade">
                                      <p:cBhvr>
                                        <p:cTn id="56" dur="500"/>
                                        <p:tgtEl>
                                          <p:spTgt spid="5">
                                            <p:txEl>
                                              <p:pRg st="2" end="2"/>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
                                            <p:txEl>
                                              <p:pRg st="3" end="3"/>
                                            </p:txEl>
                                          </p:spTgt>
                                        </p:tgtEl>
                                        <p:attrNameLst>
                                          <p:attrName>style.visibility</p:attrName>
                                        </p:attrNameLst>
                                      </p:cBhvr>
                                      <p:to>
                                        <p:strVal val="visible"/>
                                      </p:to>
                                    </p:set>
                                    <p:animEffect transition="in" filter="fade">
                                      <p:cBhvr>
                                        <p:cTn id="61" dur="500"/>
                                        <p:tgtEl>
                                          <p:spTgt spid="5">
                                            <p:txEl>
                                              <p:pRg st="3" end="3"/>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01"/>
                                        </p:tgtEl>
                                        <p:attrNameLst>
                                          <p:attrName>style.visibility</p:attrName>
                                        </p:attrNameLst>
                                      </p:cBhvr>
                                      <p:to>
                                        <p:strVal val="visible"/>
                                      </p:to>
                                    </p:set>
                                    <p:animEffect transition="in" filter="fade">
                                      <p:cBhvr>
                                        <p:cTn id="64" dur="500"/>
                                        <p:tgtEl>
                                          <p:spTgt spid="101"/>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5">
                                            <p:txEl>
                                              <p:pRg st="4" end="4"/>
                                            </p:txEl>
                                          </p:spTgt>
                                        </p:tgtEl>
                                        <p:attrNameLst>
                                          <p:attrName>style.visibility</p:attrName>
                                        </p:attrNameLst>
                                      </p:cBhvr>
                                      <p:to>
                                        <p:strVal val="visible"/>
                                      </p:to>
                                    </p:set>
                                    <p:animEffect transition="in" filter="fade">
                                      <p:cBhvr>
                                        <p:cTn id="69" dur="500"/>
                                        <p:tgtEl>
                                          <p:spTgt spid="5">
                                            <p:txEl>
                                              <p:pRg st="4" end="4"/>
                                            </p:txEl>
                                          </p:spTgt>
                                        </p:tgtEl>
                                      </p:cBhvr>
                                    </p:animEffect>
                                  </p:childTnLst>
                                </p:cTn>
                              </p:par>
                            </p:childTnLst>
                          </p:cTn>
                        </p:par>
                        <p:par>
                          <p:cTn id="70" fill="hold">
                            <p:stCondLst>
                              <p:cond delay="500"/>
                            </p:stCondLst>
                            <p:childTnLst>
                              <p:par>
                                <p:cTn id="71" presetID="22" presetClass="entr" presetSubtype="8" fill="hold" grpId="0" nodeType="afterEffect">
                                  <p:stCondLst>
                                    <p:cond delay="0"/>
                                  </p:stCondLst>
                                  <p:childTnLst>
                                    <p:set>
                                      <p:cBhvr>
                                        <p:cTn id="72" dur="1" fill="hold">
                                          <p:stCondLst>
                                            <p:cond delay="0"/>
                                          </p:stCondLst>
                                        </p:cTn>
                                        <p:tgtEl>
                                          <p:spTgt spid="102"/>
                                        </p:tgtEl>
                                        <p:attrNameLst>
                                          <p:attrName>style.visibility</p:attrName>
                                        </p:attrNameLst>
                                      </p:cBhvr>
                                      <p:to>
                                        <p:strVal val="visible"/>
                                      </p:to>
                                    </p:set>
                                    <p:animEffect transition="in" filter="wipe(left)">
                                      <p:cBhvr>
                                        <p:cTn id="73" dur="500"/>
                                        <p:tgtEl>
                                          <p:spTgt spid="102"/>
                                        </p:tgtEl>
                                      </p:cBhvr>
                                    </p:animEffect>
                                  </p:childTnLst>
                                </p:cTn>
                              </p:par>
                            </p:childTnLst>
                          </p:cTn>
                        </p:par>
                        <p:par>
                          <p:cTn id="74" fill="hold">
                            <p:stCondLst>
                              <p:cond delay="1000"/>
                            </p:stCondLst>
                            <p:childTnLst>
                              <p:par>
                                <p:cTn id="75" presetID="22" presetClass="entr" presetSubtype="8" fill="hold" grpId="0" nodeType="afterEffect">
                                  <p:stCondLst>
                                    <p:cond delay="0"/>
                                  </p:stCondLst>
                                  <p:childTnLst>
                                    <p:set>
                                      <p:cBhvr>
                                        <p:cTn id="76" dur="1" fill="hold">
                                          <p:stCondLst>
                                            <p:cond delay="0"/>
                                          </p:stCondLst>
                                        </p:cTn>
                                        <p:tgtEl>
                                          <p:spTgt spid="107"/>
                                        </p:tgtEl>
                                        <p:attrNameLst>
                                          <p:attrName>style.visibility</p:attrName>
                                        </p:attrNameLst>
                                      </p:cBhvr>
                                      <p:to>
                                        <p:strVal val="visible"/>
                                      </p:to>
                                    </p:set>
                                    <p:animEffect transition="in" filter="wipe(left)">
                                      <p:cBhvr>
                                        <p:cTn id="77" dur="500"/>
                                        <p:tgtEl>
                                          <p:spTgt spid="107"/>
                                        </p:tgtEl>
                                      </p:cBhvr>
                                    </p:animEffect>
                                  </p:childTnLst>
                                </p:cTn>
                              </p:par>
                            </p:childTnLst>
                          </p:cTn>
                        </p:par>
                        <p:par>
                          <p:cTn id="78" fill="hold">
                            <p:stCondLst>
                              <p:cond delay="1500"/>
                            </p:stCondLst>
                            <p:childTnLst>
                              <p:par>
                                <p:cTn id="79" presetID="22" presetClass="entr" presetSubtype="8" fill="hold" grpId="0" nodeType="afterEffect">
                                  <p:stCondLst>
                                    <p:cond delay="0"/>
                                  </p:stCondLst>
                                  <p:childTnLst>
                                    <p:set>
                                      <p:cBhvr>
                                        <p:cTn id="80" dur="1" fill="hold">
                                          <p:stCondLst>
                                            <p:cond delay="0"/>
                                          </p:stCondLst>
                                        </p:cTn>
                                        <p:tgtEl>
                                          <p:spTgt spid="108"/>
                                        </p:tgtEl>
                                        <p:attrNameLst>
                                          <p:attrName>style.visibility</p:attrName>
                                        </p:attrNameLst>
                                      </p:cBhvr>
                                      <p:to>
                                        <p:strVal val="visible"/>
                                      </p:to>
                                    </p:set>
                                    <p:animEffect transition="in" filter="wipe(left)">
                                      <p:cBhvr>
                                        <p:cTn id="81" dur="500"/>
                                        <p:tgtEl>
                                          <p:spTgt spid="108"/>
                                        </p:tgtEl>
                                      </p:cBhvr>
                                    </p:animEffect>
                                  </p:childTnLst>
                                </p:cTn>
                              </p:par>
                            </p:childTnLst>
                          </p:cTn>
                        </p:par>
                        <p:par>
                          <p:cTn id="82" fill="hold">
                            <p:stCondLst>
                              <p:cond delay="2000"/>
                            </p:stCondLst>
                            <p:childTnLst>
                              <p:par>
                                <p:cTn id="83" presetID="22" presetClass="entr" presetSubtype="8" fill="hold" grpId="0" nodeType="afterEffect">
                                  <p:stCondLst>
                                    <p:cond delay="0"/>
                                  </p:stCondLst>
                                  <p:childTnLst>
                                    <p:set>
                                      <p:cBhvr>
                                        <p:cTn id="84" dur="1" fill="hold">
                                          <p:stCondLst>
                                            <p:cond delay="0"/>
                                          </p:stCondLst>
                                        </p:cTn>
                                        <p:tgtEl>
                                          <p:spTgt spid="103"/>
                                        </p:tgtEl>
                                        <p:attrNameLst>
                                          <p:attrName>style.visibility</p:attrName>
                                        </p:attrNameLst>
                                      </p:cBhvr>
                                      <p:to>
                                        <p:strVal val="visible"/>
                                      </p:to>
                                    </p:set>
                                    <p:animEffect transition="in" filter="wipe(left)">
                                      <p:cBhvr>
                                        <p:cTn id="85" dur="500"/>
                                        <p:tgtEl>
                                          <p:spTgt spid="103"/>
                                        </p:tgtEl>
                                      </p:cBhvr>
                                    </p:animEffect>
                                  </p:childTnLst>
                                </p:cTn>
                              </p:par>
                            </p:childTnLst>
                          </p:cTn>
                        </p:par>
                        <p:par>
                          <p:cTn id="86" fill="hold">
                            <p:stCondLst>
                              <p:cond delay="2500"/>
                            </p:stCondLst>
                            <p:childTnLst>
                              <p:par>
                                <p:cTn id="87" presetID="2" presetClass="entr" presetSubtype="8" fill="hold" nodeType="afterEffect">
                                  <p:stCondLst>
                                    <p:cond delay="0"/>
                                  </p:stCondLst>
                                  <p:childTnLst>
                                    <p:set>
                                      <p:cBhvr>
                                        <p:cTn id="88" dur="1" fill="hold">
                                          <p:stCondLst>
                                            <p:cond delay="0"/>
                                          </p:stCondLst>
                                        </p:cTn>
                                        <p:tgtEl>
                                          <p:spTgt spid="109"/>
                                        </p:tgtEl>
                                        <p:attrNameLst>
                                          <p:attrName>style.visibility</p:attrName>
                                        </p:attrNameLst>
                                      </p:cBhvr>
                                      <p:to>
                                        <p:strVal val="visible"/>
                                      </p:to>
                                    </p:set>
                                    <p:anim calcmode="lin" valueType="num">
                                      <p:cBhvr additive="base">
                                        <p:cTn id="89" dur="1000" fill="hold"/>
                                        <p:tgtEl>
                                          <p:spTgt spid="109"/>
                                        </p:tgtEl>
                                        <p:attrNameLst>
                                          <p:attrName>ppt_x</p:attrName>
                                        </p:attrNameLst>
                                      </p:cBhvr>
                                      <p:tavLst>
                                        <p:tav tm="0">
                                          <p:val>
                                            <p:strVal val="0-#ppt_w/2"/>
                                          </p:val>
                                        </p:tav>
                                        <p:tav tm="100000">
                                          <p:val>
                                            <p:strVal val="#ppt_x"/>
                                          </p:val>
                                        </p:tav>
                                      </p:tavLst>
                                    </p:anim>
                                    <p:anim calcmode="lin" valueType="num">
                                      <p:cBhvr additive="base">
                                        <p:cTn id="90" dur="1000" fill="hold"/>
                                        <p:tgtEl>
                                          <p:spTgt spid="109"/>
                                        </p:tgtEl>
                                        <p:attrNameLst>
                                          <p:attrName>ppt_y</p:attrName>
                                        </p:attrNameLst>
                                      </p:cBhvr>
                                      <p:tavLst>
                                        <p:tav tm="0">
                                          <p:val>
                                            <p:strVal val="#ppt_y"/>
                                          </p:val>
                                        </p:tav>
                                        <p:tav tm="100000">
                                          <p:val>
                                            <p:strVal val="#ppt_y"/>
                                          </p:val>
                                        </p:tav>
                                      </p:tavLst>
                                    </p:anim>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5">
                                            <p:txEl>
                                              <p:pRg st="5" end="5"/>
                                            </p:txEl>
                                          </p:spTgt>
                                        </p:tgtEl>
                                        <p:attrNameLst>
                                          <p:attrName>style.visibility</p:attrName>
                                        </p:attrNameLst>
                                      </p:cBhvr>
                                      <p:to>
                                        <p:strVal val="visible"/>
                                      </p:to>
                                    </p:set>
                                    <p:animEffect transition="in" filter="fade">
                                      <p:cBhvr>
                                        <p:cTn id="95" dur="500"/>
                                        <p:tgtEl>
                                          <p:spTgt spid="5">
                                            <p:txEl>
                                              <p:pRg st="5" end="5"/>
                                            </p:txEl>
                                          </p:spTgt>
                                        </p:tgtEl>
                                      </p:cBhvr>
                                    </p:animEffect>
                                  </p:childTnLst>
                                </p:cTn>
                              </p:par>
                              <p:par>
                                <p:cTn id="96" presetID="10" presetClass="exit" presetSubtype="0" fill="hold" grpId="1" nodeType="withEffect">
                                  <p:stCondLst>
                                    <p:cond delay="0"/>
                                  </p:stCondLst>
                                  <p:childTnLst>
                                    <p:animEffect transition="out" filter="fade">
                                      <p:cBhvr>
                                        <p:cTn id="97" dur="500"/>
                                        <p:tgtEl>
                                          <p:spTgt spid="102"/>
                                        </p:tgtEl>
                                      </p:cBhvr>
                                    </p:animEffect>
                                    <p:set>
                                      <p:cBhvr>
                                        <p:cTn id="98" dur="1" fill="hold">
                                          <p:stCondLst>
                                            <p:cond delay="499"/>
                                          </p:stCondLst>
                                        </p:cTn>
                                        <p:tgtEl>
                                          <p:spTgt spid="102"/>
                                        </p:tgtEl>
                                        <p:attrNameLst>
                                          <p:attrName>style.visibility</p:attrName>
                                        </p:attrNameLst>
                                      </p:cBhvr>
                                      <p:to>
                                        <p:strVal val="hidden"/>
                                      </p:to>
                                    </p:set>
                                  </p:childTnLst>
                                </p:cTn>
                              </p:par>
                              <p:par>
                                <p:cTn id="99" presetID="10" presetClass="exit" presetSubtype="0" fill="hold" grpId="1" nodeType="withEffect">
                                  <p:stCondLst>
                                    <p:cond delay="0"/>
                                  </p:stCondLst>
                                  <p:childTnLst>
                                    <p:animEffect transition="out" filter="fade">
                                      <p:cBhvr>
                                        <p:cTn id="100" dur="500"/>
                                        <p:tgtEl>
                                          <p:spTgt spid="107"/>
                                        </p:tgtEl>
                                      </p:cBhvr>
                                    </p:animEffect>
                                    <p:set>
                                      <p:cBhvr>
                                        <p:cTn id="101" dur="1" fill="hold">
                                          <p:stCondLst>
                                            <p:cond delay="499"/>
                                          </p:stCondLst>
                                        </p:cTn>
                                        <p:tgtEl>
                                          <p:spTgt spid="107"/>
                                        </p:tgtEl>
                                        <p:attrNameLst>
                                          <p:attrName>style.visibility</p:attrName>
                                        </p:attrNameLst>
                                      </p:cBhvr>
                                      <p:to>
                                        <p:strVal val="hidden"/>
                                      </p:to>
                                    </p:set>
                                  </p:childTnLst>
                                </p:cTn>
                              </p:par>
                              <p:par>
                                <p:cTn id="102" presetID="10" presetClass="exit" presetSubtype="0" fill="hold" grpId="1" nodeType="withEffect">
                                  <p:stCondLst>
                                    <p:cond delay="0"/>
                                  </p:stCondLst>
                                  <p:childTnLst>
                                    <p:animEffect transition="out" filter="fade">
                                      <p:cBhvr>
                                        <p:cTn id="103" dur="500"/>
                                        <p:tgtEl>
                                          <p:spTgt spid="108"/>
                                        </p:tgtEl>
                                      </p:cBhvr>
                                    </p:animEffect>
                                    <p:set>
                                      <p:cBhvr>
                                        <p:cTn id="104" dur="1" fill="hold">
                                          <p:stCondLst>
                                            <p:cond delay="499"/>
                                          </p:stCondLst>
                                        </p:cTn>
                                        <p:tgtEl>
                                          <p:spTgt spid="108"/>
                                        </p:tgtEl>
                                        <p:attrNameLst>
                                          <p:attrName>style.visibility</p:attrName>
                                        </p:attrNameLst>
                                      </p:cBhvr>
                                      <p:to>
                                        <p:strVal val="hidden"/>
                                      </p:to>
                                    </p:set>
                                  </p:childTnLst>
                                </p:cTn>
                              </p:par>
                              <p:par>
                                <p:cTn id="105" presetID="10" presetClass="exit" presetSubtype="0" fill="hold" grpId="1" nodeType="withEffect">
                                  <p:stCondLst>
                                    <p:cond delay="0"/>
                                  </p:stCondLst>
                                  <p:childTnLst>
                                    <p:animEffect transition="out" filter="fade">
                                      <p:cBhvr>
                                        <p:cTn id="106" dur="500"/>
                                        <p:tgtEl>
                                          <p:spTgt spid="103"/>
                                        </p:tgtEl>
                                      </p:cBhvr>
                                    </p:animEffect>
                                    <p:set>
                                      <p:cBhvr>
                                        <p:cTn id="107" dur="1" fill="hold">
                                          <p:stCondLst>
                                            <p:cond delay="499"/>
                                          </p:stCondLst>
                                        </p:cTn>
                                        <p:tgtEl>
                                          <p:spTgt spid="103"/>
                                        </p:tgtEl>
                                        <p:attrNameLst>
                                          <p:attrName>style.visibility</p:attrName>
                                        </p:attrNameLst>
                                      </p:cBhvr>
                                      <p:to>
                                        <p:strVal val="hidden"/>
                                      </p:to>
                                    </p:set>
                                  </p:childTnLst>
                                </p:cTn>
                              </p:par>
                              <p:par>
                                <p:cTn id="108" presetID="10" presetClass="exit" presetSubtype="0" fill="hold" nodeType="withEffect">
                                  <p:stCondLst>
                                    <p:cond delay="0"/>
                                  </p:stCondLst>
                                  <p:childTnLst>
                                    <p:animEffect transition="out" filter="fade">
                                      <p:cBhvr>
                                        <p:cTn id="109" dur="500"/>
                                        <p:tgtEl>
                                          <p:spTgt spid="109"/>
                                        </p:tgtEl>
                                      </p:cBhvr>
                                    </p:animEffect>
                                    <p:set>
                                      <p:cBhvr>
                                        <p:cTn id="110" dur="1" fill="hold">
                                          <p:stCondLst>
                                            <p:cond delay="499"/>
                                          </p:stCondLst>
                                        </p:cTn>
                                        <p:tgtEl>
                                          <p:spTgt spid="109"/>
                                        </p:tgtEl>
                                        <p:attrNameLst>
                                          <p:attrName>style.visibility</p:attrName>
                                        </p:attrNameLst>
                                      </p:cBhvr>
                                      <p:to>
                                        <p:strVal val="hidden"/>
                                      </p:to>
                                    </p:set>
                                  </p:childTnLst>
                                </p:cTn>
                              </p:par>
                              <p:par>
                                <p:cTn id="111" presetID="10" presetClass="entr" presetSubtype="0" fill="hold" grpId="0" nodeType="withEffect">
                                  <p:stCondLst>
                                    <p:cond delay="0"/>
                                  </p:stCondLst>
                                  <p:childTnLst>
                                    <p:set>
                                      <p:cBhvr>
                                        <p:cTn id="112" dur="1" fill="hold">
                                          <p:stCondLst>
                                            <p:cond delay="0"/>
                                          </p:stCondLst>
                                        </p:cTn>
                                        <p:tgtEl>
                                          <p:spTgt spid="115"/>
                                        </p:tgtEl>
                                        <p:attrNameLst>
                                          <p:attrName>style.visibility</p:attrName>
                                        </p:attrNameLst>
                                      </p:cBhvr>
                                      <p:to>
                                        <p:strVal val="visible"/>
                                      </p:to>
                                    </p:set>
                                    <p:animEffect transition="in" filter="fade">
                                      <p:cBhvr>
                                        <p:cTn id="113" dur="500"/>
                                        <p:tgtEl>
                                          <p:spTgt spid="115"/>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nodeType="clickEffect">
                                  <p:stCondLst>
                                    <p:cond delay="0"/>
                                  </p:stCondLst>
                                  <p:childTnLst>
                                    <p:set>
                                      <p:cBhvr>
                                        <p:cTn id="117" dur="1" fill="hold">
                                          <p:stCondLst>
                                            <p:cond delay="0"/>
                                          </p:stCondLst>
                                        </p:cTn>
                                        <p:tgtEl>
                                          <p:spTgt spid="5">
                                            <p:txEl>
                                              <p:pRg st="6" end="6"/>
                                            </p:txEl>
                                          </p:spTgt>
                                        </p:tgtEl>
                                        <p:attrNameLst>
                                          <p:attrName>style.visibility</p:attrName>
                                        </p:attrNameLst>
                                      </p:cBhvr>
                                      <p:to>
                                        <p:strVal val="visible"/>
                                      </p:to>
                                    </p:set>
                                    <p:animEffect transition="in" filter="fade">
                                      <p:cBhvr>
                                        <p:cTn id="118" dur="500"/>
                                        <p:tgtEl>
                                          <p:spTgt spid="5">
                                            <p:txEl>
                                              <p:pRg st="6" end="6"/>
                                            </p:txEl>
                                          </p:spTgt>
                                        </p:tgtEl>
                                      </p:cBhvr>
                                    </p:animEffect>
                                  </p:childTnLst>
                                </p:cTn>
                              </p:par>
                            </p:childTnLst>
                          </p:cTn>
                        </p:par>
                      </p:childTnLst>
                    </p:cTn>
                  </p:par>
                  <p:par>
                    <p:cTn id="119" fill="hold">
                      <p:stCondLst>
                        <p:cond delay="indefinite"/>
                      </p:stCondLst>
                      <p:childTnLst>
                        <p:par>
                          <p:cTn id="120" fill="hold">
                            <p:stCondLst>
                              <p:cond delay="0"/>
                            </p:stCondLst>
                            <p:childTnLst>
                              <p:par>
                                <p:cTn id="121" presetID="10" presetClass="entr" presetSubtype="0" fill="hold" nodeType="clickEffect">
                                  <p:stCondLst>
                                    <p:cond delay="0"/>
                                  </p:stCondLst>
                                  <p:childTnLst>
                                    <p:set>
                                      <p:cBhvr>
                                        <p:cTn id="122" dur="1" fill="hold">
                                          <p:stCondLst>
                                            <p:cond delay="0"/>
                                          </p:stCondLst>
                                        </p:cTn>
                                        <p:tgtEl>
                                          <p:spTgt spid="5">
                                            <p:txEl>
                                              <p:pRg st="7" end="7"/>
                                            </p:txEl>
                                          </p:spTgt>
                                        </p:tgtEl>
                                        <p:attrNameLst>
                                          <p:attrName>style.visibility</p:attrName>
                                        </p:attrNameLst>
                                      </p:cBhvr>
                                      <p:to>
                                        <p:strVal val="visible"/>
                                      </p:to>
                                    </p:set>
                                    <p:animEffect transition="in" filter="fade">
                                      <p:cBhvr>
                                        <p:cTn id="123" dur="500"/>
                                        <p:tgtEl>
                                          <p:spTgt spid="5">
                                            <p:txEl>
                                              <p:pRg st="7" end="7"/>
                                            </p:txEl>
                                          </p:spTgt>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116"/>
                                        </p:tgtEl>
                                        <p:attrNameLst>
                                          <p:attrName>style.visibility</p:attrName>
                                        </p:attrNameLst>
                                      </p:cBhvr>
                                      <p:to>
                                        <p:strVal val="visible"/>
                                      </p:to>
                                    </p:set>
                                    <p:animEffect transition="in" filter="fade">
                                      <p:cBhvr>
                                        <p:cTn id="126" dur="500"/>
                                        <p:tgtEl>
                                          <p:spTgt spid="116"/>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119"/>
                                        </p:tgtEl>
                                        <p:attrNameLst>
                                          <p:attrName>style.visibility</p:attrName>
                                        </p:attrNameLst>
                                      </p:cBhvr>
                                      <p:to>
                                        <p:strVal val="visible"/>
                                      </p:to>
                                    </p:set>
                                    <p:animEffect transition="in" filter="fade">
                                      <p:cBhvr>
                                        <p:cTn id="129" dur="500"/>
                                        <p:tgtEl>
                                          <p:spTgt spid="119"/>
                                        </p:tgtEl>
                                      </p:cBhvr>
                                    </p:animEffect>
                                  </p:childTnLst>
                                </p:cTn>
                              </p:par>
                            </p:childTnLst>
                          </p:cTn>
                        </p:par>
                        <p:par>
                          <p:cTn id="130" fill="hold">
                            <p:stCondLst>
                              <p:cond delay="500"/>
                            </p:stCondLst>
                            <p:childTnLst>
                              <p:par>
                                <p:cTn id="131" presetID="22" presetClass="entr" presetSubtype="8" fill="hold" grpId="0" nodeType="afterEffect">
                                  <p:stCondLst>
                                    <p:cond delay="0"/>
                                  </p:stCondLst>
                                  <p:childTnLst>
                                    <p:set>
                                      <p:cBhvr>
                                        <p:cTn id="132" dur="1" fill="hold">
                                          <p:stCondLst>
                                            <p:cond delay="0"/>
                                          </p:stCondLst>
                                        </p:cTn>
                                        <p:tgtEl>
                                          <p:spTgt spid="120"/>
                                        </p:tgtEl>
                                        <p:attrNameLst>
                                          <p:attrName>style.visibility</p:attrName>
                                        </p:attrNameLst>
                                      </p:cBhvr>
                                      <p:to>
                                        <p:strVal val="visible"/>
                                      </p:to>
                                    </p:set>
                                    <p:animEffect transition="in" filter="wipe(left)">
                                      <p:cBhvr>
                                        <p:cTn id="133" dur="500"/>
                                        <p:tgtEl>
                                          <p:spTgt spid="120"/>
                                        </p:tgtEl>
                                      </p:cBhvr>
                                    </p:animEffect>
                                  </p:childTnLst>
                                </p:cTn>
                              </p:par>
                            </p:childTnLst>
                          </p:cTn>
                        </p:par>
                        <p:par>
                          <p:cTn id="134" fill="hold">
                            <p:stCondLst>
                              <p:cond delay="1000"/>
                            </p:stCondLst>
                            <p:childTnLst>
                              <p:par>
                                <p:cTn id="135" presetID="22" presetClass="entr" presetSubtype="8" fill="hold" grpId="0" nodeType="afterEffect">
                                  <p:stCondLst>
                                    <p:cond delay="0"/>
                                  </p:stCondLst>
                                  <p:childTnLst>
                                    <p:set>
                                      <p:cBhvr>
                                        <p:cTn id="136" dur="1" fill="hold">
                                          <p:stCondLst>
                                            <p:cond delay="0"/>
                                          </p:stCondLst>
                                        </p:cTn>
                                        <p:tgtEl>
                                          <p:spTgt spid="121"/>
                                        </p:tgtEl>
                                        <p:attrNameLst>
                                          <p:attrName>style.visibility</p:attrName>
                                        </p:attrNameLst>
                                      </p:cBhvr>
                                      <p:to>
                                        <p:strVal val="visible"/>
                                      </p:to>
                                    </p:set>
                                    <p:animEffect transition="in" filter="wipe(left)">
                                      <p:cBhvr>
                                        <p:cTn id="137" dur="500"/>
                                        <p:tgtEl>
                                          <p:spTgt spid="121"/>
                                        </p:tgtEl>
                                      </p:cBhvr>
                                    </p:animEffect>
                                  </p:childTnLst>
                                </p:cTn>
                              </p:par>
                            </p:childTnLst>
                          </p:cTn>
                        </p:par>
                        <p:par>
                          <p:cTn id="138" fill="hold">
                            <p:stCondLst>
                              <p:cond delay="1500"/>
                            </p:stCondLst>
                            <p:childTnLst>
                              <p:par>
                                <p:cTn id="139" presetID="22" presetClass="entr" presetSubtype="8" fill="hold" grpId="0" nodeType="afterEffect">
                                  <p:stCondLst>
                                    <p:cond delay="0"/>
                                  </p:stCondLst>
                                  <p:childTnLst>
                                    <p:set>
                                      <p:cBhvr>
                                        <p:cTn id="140" dur="1" fill="hold">
                                          <p:stCondLst>
                                            <p:cond delay="0"/>
                                          </p:stCondLst>
                                        </p:cTn>
                                        <p:tgtEl>
                                          <p:spTgt spid="122"/>
                                        </p:tgtEl>
                                        <p:attrNameLst>
                                          <p:attrName>style.visibility</p:attrName>
                                        </p:attrNameLst>
                                      </p:cBhvr>
                                      <p:to>
                                        <p:strVal val="visible"/>
                                      </p:to>
                                    </p:set>
                                    <p:animEffect transition="in" filter="wipe(left)">
                                      <p:cBhvr>
                                        <p:cTn id="141" dur="500"/>
                                        <p:tgtEl>
                                          <p:spTgt spid="122"/>
                                        </p:tgtEl>
                                      </p:cBhvr>
                                    </p:animEffect>
                                  </p:childTnLst>
                                </p:cTn>
                              </p:par>
                            </p:childTnLst>
                          </p:cTn>
                        </p:par>
                        <p:par>
                          <p:cTn id="142" fill="hold">
                            <p:stCondLst>
                              <p:cond delay="2000"/>
                            </p:stCondLst>
                            <p:childTnLst>
                              <p:par>
                                <p:cTn id="143" presetID="22" presetClass="entr" presetSubtype="1" fill="hold" grpId="0" nodeType="afterEffect">
                                  <p:stCondLst>
                                    <p:cond delay="0"/>
                                  </p:stCondLst>
                                  <p:childTnLst>
                                    <p:set>
                                      <p:cBhvr>
                                        <p:cTn id="144" dur="1" fill="hold">
                                          <p:stCondLst>
                                            <p:cond delay="0"/>
                                          </p:stCondLst>
                                        </p:cTn>
                                        <p:tgtEl>
                                          <p:spTgt spid="123"/>
                                        </p:tgtEl>
                                        <p:attrNameLst>
                                          <p:attrName>style.visibility</p:attrName>
                                        </p:attrNameLst>
                                      </p:cBhvr>
                                      <p:to>
                                        <p:strVal val="visible"/>
                                      </p:to>
                                    </p:set>
                                    <p:animEffect transition="in" filter="wipe(up)">
                                      <p:cBhvr>
                                        <p:cTn id="145" dur="500"/>
                                        <p:tgtEl>
                                          <p:spTgt spid="123"/>
                                        </p:tgtEl>
                                      </p:cBhvr>
                                    </p:animEffect>
                                  </p:childTnLst>
                                </p:cTn>
                              </p:par>
                            </p:childTnLst>
                          </p:cTn>
                        </p:par>
                        <p:par>
                          <p:cTn id="146" fill="hold">
                            <p:stCondLst>
                              <p:cond delay="2500"/>
                            </p:stCondLst>
                            <p:childTnLst>
                              <p:par>
                                <p:cTn id="147" presetID="22" presetClass="entr" presetSubtype="8" fill="hold" grpId="0" nodeType="afterEffect">
                                  <p:stCondLst>
                                    <p:cond delay="0"/>
                                  </p:stCondLst>
                                  <p:childTnLst>
                                    <p:set>
                                      <p:cBhvr>
                                        <p:cTn id="148" dur="1" fill="hold">
                                          <p:stCondLst>
                                            <p:cond delay="0"/>
                                          </p:stCondLst>
                                        </p:cTn>
                                        <p:tgtEl>
                                          <p:spTgt spid="124"/>
                                        </p:tgtEl>
                                        <p:attrNameLst>
                                          <p:attrName>style.visibility</p:attrName>
                                        </p:attrNameLst>
                                      </p:cBhvr>
                                      <p:to>
                                        <p:strVal val="visible"/>
                                      </p:to>
                                    </p:set>
                                    <p:animEffect transition="in" filter="wipe(left)">
                                      <p:cBhvr>
                                        <p:cTn id="149" dur="500"/>
                                        <p:tgtEl>
                                          <p:spTgt spid="124"/>
                                        </p:tgtEl>
                                      </p:cBhvr>
                                    </p:animEffect>
                                  </p:childTnLst>
                                </p:cTn>
                              </p:par>
                            </p:childTnLst>
                          </p:cTn>
                        </p:par>
                        <p:par>
                          <p:cTn id="150" fill="hold">
                            <p:stCondLst>
                              <p:cond delay="3000"/>
                            </p:stCondLst>
                            <p:childTnLst>
                              <p:par>
                                <p:cTn id="151" presetID="22" presetClass="entr" presetSubtype="8" fill="hold" grpId="0" nodeType="afterEffect">
                                  <p:stCondLst>
                                    <p:cond delay="0"/>
                                  </p:stCondLst>
                                  <p:childTnLst>
                                    <p:set>
                                      <p:cBhvr>
                                        <p:cTn id="152" dur="1" fill="hold">
                                          <p:stCondLst>
                                            <p:cond delay="0"/>
                                          </p:stCondLst>
                                        </p:cTn>
                                        <p:tgtEl>
                                          <p:spTgt spid="127"/>
                                        </p:tgtEl>
                                        <p:attrNameLst>
                                          <p:attrName>style.visibility</p:attrName>
                                        </p:attrNameLst>
                                      </p:cBhvr>
                                      <p:to>
                                        <p:strVal val="visible"/>
                                      </p:to>
                                    </p:set>
                                    <p:animEffect transition="in" filter="wipe(left)">
                                      <p:cBhvr>
                                        <p:cTn id="153" dur="500"/>
                                        <p:tgtEl>
                                          <p:spTgt spid="127"/>
                                        </p:tgtEl>
                                      </p:cBhvr>
                                    </p:animEffect>
                                  </p:childTnLst>
                                </p:cTn>
                              </p:par>
                            </p:childTnLst>
                          </p:cTn>
                        </p:par>
                        <p:par>
                          <p:cTn id="154" fill="hold">
                            <p:stCondLst>
                              <p:cond delay="3500"/>
                            </p:stCondLst>
                            <p:childTnLst>
                              <p:par>
                                <p:cTn id="155" presetID="2" presetClass="entr" presetSubtype="8" fill="hold" nodeType="afterEffect">
                                  <p:stCondLst>
                                    <p:cond delay="0"/>
                                  </p:stCondLst>
                                  <p:childTnLst>
                                    <p:set>
                                      <p:cBhvr>
                                        <p:cTn id="156" dur="1" fill="hold">
                                          <p:stCondLst>
                                            <p:cond delay="0"/>
                                          </p:stCondLst>
                                        </p:cTn>
                                        <p:tgtEl>
                                          <p:spTgt spid="128"/>
                                        </p:tgtEl>
                                        <p:attrNameLst>
                                          <p:attrName>style.visibility</p:attrName>
                                        </p:attrNameLst>
                                      </p:cBhvr>
                                      <p:to>
                                        <p:strVal val="visible"/>
                                      </p:to>
                                    </p:set>
                                    <p:anim calcmode="lin" valueType="num">
                                      <p:cBhvr additive="base">
                                        <p:cTn id="157" dur="1000" fill="hold"/>
                                        <p:tgtEl>
                                          <p:spTgt spid="128"/>
                                        </p:tgtEl>
                                        <p:attrNameLst>
                                          <p:attrName>ppt_x</p:attrName>
                                        </p:attrNameLst>
                                      </p:cBhvr>
                                      <p:tavLst>
                                        <p:tav tm="0">
                                          <p:val>
                                            <p:strVal val="0-#ppt_w/2"/>
                                          </p:val>
                                        </p:tav>
                                        <p:tav tm="100000">
                                          <p:val>
                                            <p:strVal val="#ppt_x"/>
                                          </p:val>
                                        </p:tav>
                                      </p:tavLst>
                                    </p:anim>
                                    <p:anim calcmode="lin" valueType="num">
                                      <p:cBhvr additive="base">
                                        <p:cTn id="158" dur="1000" fill="hold"/>
                                        <p:tgtEl>
                                          <p:spTgt spid="128"/>
                                        </p:tgtEl>
                                        <p:attrNameLst>
                                          <p:attrName>ppt_y</p:attrName>
                                        </p:attrNameLst>
                                      </p:cBhvr>
                                      <p:tavLst>
                                        <p:tav tm="0">
                                          <p:val>
                                            <p:strVal val="#ppt_y"/>
                                          </p:val>
                                        </p:tav>
                                        <p:tav tm="100000">
                                          <p:val>
                                            <p:strVal val="#ppt_y"/>
                                          </p:val>
                                        </p:tav>
                                      </p:tavLst>
                                    </p:anim>
                                  </p:childTnLst>
                                </p:cTn>
                              </p:par>
                            </p:childTnLst>
                          </p:cTn>
                        </p:par>
                        <p:par>
                          <p:cTn id="159" fill="hold">
                            <p:stCondLst>
                              <p:cond delay="4500"/>
                            </p:stCondLst>
                            <p:childTnLst>
                              <p:par>
                                <p:cTn id="160" presetID="1" presetClass="entr" presetSubtype="0" fill="hold" nodeType="afterEffect">
                                  <p:stCondLst>
                                    <p:cond delay="0"/>
                                  </p:stCondLst>
                                  <p:childTnLst>
                                    <p:set>
                                      <p:cBhvr>
                                        <p:cTn id="161" dur="1" fill="hold">
                                          <p:stCondLst>
                                            <p:cond delay="0"/>
                                          </p:stCondLst>
                                        </p:cTn>
                                        <p:tgtEl>
                                          <p:spTgt spid="131"/>
                                        </p:tgtEl>
                                        <p:attrNameLst>
                                          <p:attrName>style.visibility</p:attrName>
                                        </p:attrNameLst>
                                      </p:cBhvr>
                                      <p:to>
                                        <p:strVal val="visible"/>
                                      </p:to>
                                    </p:set>
                                  </p:childTnLst>
                                </p:cTn>
                              </p:par>
                            </p:childTnLst>
                          </p:cTn>
                        </p:par>
                        <p:par>
                          <p:cTn id="162" fill="hold">
                            <p:stCondLst>
                              <p:cond delay="4500"/>
                            </p:stCondLst>
                            <p:childTnLst>
                              <p:par>
                                <p:cTn id="163" presetID="42" presetClass="path" presetSubtype="0" accel="50000" decel="50000" fill="hold" nodeType="afterEffect">
                                  <p:stCondLst>
                                    <p:cond delay="0"/>
                                  </p:stCondLst>
                                  <p:childTnLst>
                                    <p:animMotion origin="layout" path="M 4.16667E-7 -3.33333E-6 L 4.16667E-7 0.1875 " pathEditMode="relative" rAng="0" ptsTypes="AA">
                                      <p:cBhvr>
                                        <p:cTn id="164" dur="2000" fill="hold"/>
                                        <p:tgtEl>
                                          <p:spTgt spid="131"/>
                                        </p:tgtEl>
                                        <p:attrNameLst>
                                          <p:attrName>ppt_x</p:attrName>
                                          <p:attrName>ppt_y</p:attrName>
                                        </p:attrNameLst>
                                      </p:cBhvr>
                                      <p:rCtr x="0" y="9375"/>
                                    </p:animMotion>
                                  </p:childTnLst>
                                </p:cTn>
                              </p:par>
                              <p:par>
                                <p:cTn id="165" presetID="1" presetClass="exit" presetSubtype="0" fill="hold" nodeType="withEffect">
                                  <p:stCondLst>
                                    <p:cond delay="0"/>
                                  </p:stCondLst>
                                  <p:childTnLst>
                                    <p:set>
                                      <p:cBhvr>
                                        <p:cTn id="166" dur="1" fill="hold">
                                          <p:stCondLst>
                                            <p:cond delay="0"/>
                                          </p:stCondLst>
                                        </p:cTn>
                                        <p:tgtEl>
                                          <p:spTgt spid="128"/>
                                        </p:tgtEl>
                                        <p:attrNameLst>
                                          <p:attrName>style.visibility</p:attrName>
                                        </p:attrNameLst>
                                      </p:cBhvr>
                                      <p:to>
                                        <p:strVal val="hidden"/>
                                      </p:to>
                                    </p:set>
                                  </p:childTnLst>
                                </p:cTn>
                              </p:par>
                            </p:childTnLst>
                          </p:cTn>
                        </p:par>
                        <p:par>
                          <p:cTn id="167" fill="hold">
                            <p:stCondLst>
                              <p:cond delay="6500"/>
                            </p:stCondLst>
                            <p:childTnLst>
                              <p:par>
                                <p:cTn id="168" presetID="1" presetClass="exit" presetSubtype="0" fill="hold" nodeType="afterEffect">
                                  <p:stCondLst>
                                    <p:cond delay="0"/>
                                  </p:stCondLst>
                                  <p:childTnLst>
                                    <p:set>
                                      <p:cBhvr>
                                        <p:cTn id="169" dur="1" fill="hold">
                                          <p:stCondLst>
                                            <p:cond delay="0"/>
                                          </p:stCondLst>
                                        </p:cTn>
                                        <p:tgtEl>
                                          <p:spTgt spid="131"/>
                                        </p:tgtEl>
                                        <p:attrNameLst>
                                          <p:attrName>style.visibility</p:attrName>
                                        </p:attrNameLst>
                                      </p:cBhvr>
                                      <p:to>
                                        <p:strVal val="hidden"/>
                                      </p:to>
                                    </p:set>
                                  </p:childTnLst>
                                </p:cTn>
                              </p:par>
                              <p:par>
                                <p:cTn id="170" presetID="1" presetClass="entr" presetSubtype="0" fill="hold" nodeType="withEffect">
                                  <p:stCondLst>
                                    <p:cond delay="0"/>
                                  </p:stCondLst>
                                  <p:childTnLst>
                                    <p:set>
                                      <p:cBhvr>
                                        <p:cTn id="171" dur="1" fill="hold">
                                          <p:stCondLst>
                                            <p:cond delay="0"/>
                                          </p:stCondLst>
                                        </p:cTn>
                                        <p:tgtEl>
                                          <p:spTgt spid="134"/>
                                        </p:tgtEl>
                                        <p:attrNameLst>
                                          <p:attrName>style.visibility</p:attrName>
                                        </p:attrNameLst>
                                      </p:cBhvr>
                                      <p:to>
                                        <p:strVal val="visible"/>
                                      </p:to>
                                    </p:set>
                                  </p:childTnLst>
                                </p:cTn>
                              </p:par>
                            </p:childTnLst>
                          </p:cTn>
                        </p:par>
                        <p:par>
                          <p:cTn id="172" fill="hold">
                            <p:stCondLst>
                              <p:cond delay="6500"/>
                            </p:stCondLst>
                            <p:childTnLst>
                              <p:par>
                                <p:cTn id="173" presetID="63" presetClass="path" presetSubtype="0" accel="50000" decel="50000" fill="hold" nodeType="afterEffect">
                                  <p:stCondLst>
                                    <p:cond delay="0"/>
                                  </p:stCondLst>
                                  <p:childTnLst>
                                    <p:animMotion origin="layout" path="M 4.16667E-7 -0.00903 L 0.12526 -0.00903 " pathEditMode="relative" rAng="0" ptsTypes="AA">
                                      <p:cBhvr>
                                        <p:cTn id="174" dur="2000" fill="hold"/>
                                        <p:tgtEl>
                                          <p:spTgt spid="134"/>
                                        </p:tgtEl>
                                        <p:attrNameLst>
                                          <p:attrName>ppt_x</p:attrName>
                                          <p:attrName>ppt_y</p:attrName>
                                        </p:attrNameLst>
                                      </p:cBhvr>
                                      <p:rCtr x="6263" y="0"/>
                                    </p:animMotion>
                                  </p:childTnLst>
                                </p:cTn>
                              </p:par>
                            </p:childTnLst>
                          </p:cTn>
                        </p:par>
                      </p:childTnLst>
                    </p:cTn>
                  </p:par>
                  <p:par>
                    <p:cTn id="175" fill="hold">
                      <p:stCondLst>
                        <p:cond delay="indefinite"/>
                      </p:stCondLst>
                      <p:childTnLst>
                        <p:par>
                          <p:cTn id="176" fill="hold">
                            <p:stCondLst>
                              <p:cond delay="0"/>
                            </p:stCondLst>
                            <p:childTnLst>
                              <p:par>
                                <p:cTn id="177" presetID="2" presetClass="entr" presetSubtype="4" fill="hold" nodeType="clickEffect">
                                  <p:stCondLst>
                                    <p:cond delay="0"/>
                                  </p:stCondLst>
                                  <p:childTnLst>
                                    <p:set>
                                      <p:cBhvr>
                                        <p:cTn id="178" dur="1" fill="hold">
                                          <p:stCondLst>
                                            <p:cond delay="0"/>
                                          </p:stCondLst>
                                        </p:cTn>
                                        <p:tgtEl>
                                          <p:spTgt spid="5">
                                            <p:txEl>
                                              <p:pRg st="8" end="8"/>
                                            </p:txEl>
                                          </p:spTgt>
                                        </p:tgtEl>
                                        <p:attrNameLst>
                                          <p:attrName>style.visibility</p:attrName>
                                        </p:attrNameLst>
                                      </p:cBhvr>
                                      <p:to>
                                        <p:strVal val="visible"/>
                                      </p:to>
                                    </p:set>
                                    <p:anim calcmode="lin" valueType="num">
                                      <p:cBhvr additive="base">
                                        <p:cTn id="179" dur="500" fill="hold"/>
                                        <p:tgtEl>
                                          <p:spTgt spid="5">
                                            <p:txEl>
                                              <p:pRg st="8" end="8"/>
                                            </p:txEl>
                                          </p:spTgt>
                                        </p:tgtEl>
                                        <p:attrNameLst>
                                          <p:attrName>ppt_x</p:attrName>
                                        </p:attrNameLst>
                                      </p:cBhvr>
                                      <p:tavLst>
                                        <p:tav tm="0">
                                          <p:val>
                                            <p:strVal val="#ppt_x"/>
                                          </p:val>
                                        </p:tav>
                                        <p:tav tm="100000">
                                          <p:val>
                                            <p:strVal val="#ppt_x"/>
                                          </p:val>
                                        </p:tav>
                                      </p:tavLst>
                                    </p:anim>
                                    <p:anim calcmode="lin" valueType="num">
                                      <p:cBhvr additive="base">
                                        <p:cTn id="180" dur="500" fill="hold"/>
                                        <p:tgtEl>
                                          <p:spTgt spid="5">
                                            <p:txEl>
                                              <p:pRg st="8" end="8"/>
                                            </p:txEl>
                                          </p:spTgt>
                                        </p:tgtEl>
                                        <p:attrNameLst>
                                          <p:attrName>ppt_y</p:attrName>
                                        </p:attrNameLst>
                                      </p:cBhvr>
                                      <p:tavLst>
                                        <p:tav tm="0">
                                          <p:val>
                                            <p:strVal val="1+#ppt_h/2"/>
                                          </p:val>
                                        </p:tav>
                                        <p:tav tm="100000">
                                          <p:val>
                                            <p:strVal val="#ppt_y"/>
                                          </p:val>
                                        </p:tav>
                                      </p:tavLst>
                                    </p:anim>
                                  </p:childTnLst>
                                </p:cTn>
                              </p:par>
                              <p:par>
                                <p:cTn id="181" presetID="10" presetClass="exit" presetSubtype="0" fill="hold" grpId="1" nodeType="withEffect">
                                  <p:stCondLst>
                                    <p:cond delay="0"/>
                                  </p:stCondLst>
                                  <p:childTnLst>
                                    <p:animEffect transition="out" filter="fade">
                                      <p:cBhvr>
                                        <p:cTn id="182" dur="500"/>
                                        <p:tgtEl>
                                          <p:spTgt spid="115"/>
                                        </p:tgtEl>
                                      </p:cBhvr>
                                    </p:animEffect>
                                    <p:set>
                                      <p:cBhvr>
                                        <p:cTn id="183" dur="1" fill="hold">
                                          <p:stCondLst>
                                            <p:cond delay="499"/>
                                          </p:stCondLst>
                                        </p:cTn>
                                        <p:tgtEl>
                                          <p:spTgt spid="115"/>
                                        </p:tgtEl>
                                        <p:attrNameLst>
                                          <p:attrName>style.visibility</p:attrName>
                                        </p:attrNameLst>
                                      </p:cBhvr>
                                      <p:to>
                                        <p:strVal val="hidden"/>
                                      </p:to>
                                    </p:set>
                                  </p:childTnLst>
                                </p:cTn>
                              </p:par>
                            </p:childTnLst>
                          </p:cTn>
                        </p:par>
                      </p:childTnLst>
                    </p:cTn>
                  </p:par>
                  <p:par>
                    <p:cTn id="184" fill="hold">
                      <p:stCondLst>
                        <p:cond delay="indefinite"/>
                      </p:stCondLst>
                      <p:childTnLst>
                        <p:par>
                          <p:cTn id="185" fill="hold">
                            <p:stCondLst>
                              <p:cond delay="0"/>
                            </p:stCondLst>
                            <p:childTnLst>
                              <p:par>
                                <p:cTn id="186" presetID="2" presetClass="entr" presetSubtype="4" fill="hold" nodeType="clickEffect">
                                  <p:stCondLst>
                                    <p:cond delay="0"/>
                                  </p:stCondLst>
                                  <p:childTnLst>
                                    <p:set>
                                      <p:cBhvr>
                                        <p:cTn id="187" dur="1" fill="hold">
                                          <p:stCondLst>
                                            <p:cond delay="0"/>
                                          </p:stCondLst>
                                        </p:cTn>
                                        <p:tgtEl>
                                          <p:spTgt spid="5">
                                            <p:txEl>
                                              <p:pRg st="9" end="9"/>
                                            </p:txEl>
                                          </p:spTgt>
                                        </p:tgtEl>
                                        <p:attrNameLst>
                                          <p:attrName>style.visibility</p:attrName>
                                        </p:attrNameLst>
                                      </p:cBhvr>
                                      <p:to>
                                        <p:strVal val="visible"/>
                                      </p:to>
                                    </p:set>
                                    <p:anim calcmode="lin" valueType="num">
                                      <p:cBhvr additive="base">
                                        <p:cTn id="188" dur="500" fill="hold"/>
                                        <p:tgtEl>
                                          <p:spTgt spid="5">
                                            <p:txEl>
                                              <p:pRg st="9" end="9"/>
                                            </p:txEl>
                                          </p:spTgt>
                                        </p:tgtEl>
                                        <p:attrNameLst>
                                          <p:attrName>ppt_x</p:attrName>
                                        </p:attrNameLst>
                                      </p:cBhvr>
                                      <p:tavLst>
                                        <p:tav tm="0">
                                          <p:val>
                                            <p:strVal val="#ppt_x"/>
                                          </p:val>
                                        </p:tav>
                                        <p:tav tm="100000">
                                          <p:val>
                                            <p:strVal val="#ppt_x"/>
                                          </p:val>
                                        </p:tav>
                                      </p:tavLst>
                                    </p:anim>
                                    <p:anim calcmode="lin" valueType="num">
                                      <p:cBhvr additive="base">
                                        <p:cTn id="189" dur="500" fill="hold"/>
                                        <p:tgtEl>
                                          <p:spTgt spid="5">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1" grpId="1" animBg="1"/>
      <p:bldP spid="95" grpId="0" animBg="1"/>
      <p:bldP spid="95" grpId="1" animBg="1"/>
      <p:bldP spid="98" grpId="0" animBg="1"/>
      <p:bldP spid="98" grpId="1" animBg="1"/>
      <p:bldP spid="99" grpId="0" animBg="1"/>
      <p:bldP spid="99" grpId="1" animBg="1"/>
      <p:bldP spid="100" grpId="0" animBg="1"/>
      <p:bldP spid="101" grpId="0" animBg="1"/>
      <p:bldP spid="102" grpId="0" animBg="1"/>
      <p:bldP spid="102" grpId="1" animBg="1"/>
      <p:bldP spid="103" grpId="0" animBg="1"/>
      <p:bldP spid="103" grpId="1" animBg="1"/>
      <p:bldP spid="107" grpId="0" animBg="1"/>
      <p:bldP spid="107" grpId="1" animBg="1"/>
      <p:bldP spid="108" grpId="0" animBg="1"/>
      <p:bldP spid="108" grpId="1" animBg="1"/>
      <p:bldP spid="115" grpId="0" animBg="1"/>
      <p:bldP spid="115" grpId="1" animBg="1"/>
      <p:bldP spid="116" grpId="0" animBg="1"/>
      <p:bldP spid="119" grpId="0" animBg="1"/>
      <p:bldP spid="120" grpId="0" animBg="1"/>
      <p:bldP spid="121" grpId="0" animBg="1"/>
      <p:bldP spid="122" grpId="0" animBg="1"/>
      <p:bldP spid="123" grpId="0" animBg="1"/>
      <p:bldP spid="124" grpId="0" animBg="1"/>
      <p:bldP spid="127"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de-AT" noProof="0" dirty="0"/>
              <a:t>Der Benutzer im Fokus</a:t>
            </a:r>
            <a:br>
              <a:rPr lang="de-AT" noProof="0" dirty="0"/>
            </a:br>
            <a:r>
              <a:rPr lang="de-AT" sz="2745" i="1" noProof="0" dirty="0"/>
              <a:t>Wenn Du es nicht messen kannst, kannst Du es auch nicht verwalten</a:t>
            </a:r>
            <a:endParaRPr lang="de-AT" i="1" noProof="0" dirty="0"/>
          </a:p>
        </p:txBody>
      </p:sp>
      <p:sp>
        <p:nvSpPr>
          <p:cNvPr id="2" name="Text Placeholder 1"/>
          <p:cNvSpPr>
            <a:spLocks noGrp="1"/>
          </p:cNvSpPr>
          <p:nvPr>
            <p:ph sz="half" idx="1"/>
          </p:nvPr>
        </p:nvSpPr>
        <p:spPr/>
        <p:txBody>
          <a:bodyPr/>
          <a:lstStyle/>
          <a:p>
            <a:pPr marL="0" indent="0">
              <a:buNone/>
            </a:pPr>
            <a:r>
              <a:rPr lang="de-AT" sz="4400" u="sng" noProof="0" dirty="0">
                <a:solidFill>
                  <a:schemeClr val="tx1"/>
                </a:solidFill>
              </a:rPr>
              <a:t>Availability</a:t>
            </a:r>
          </a:p>
          <a:p>
            <a:pPr marL="336145" lvl="1" indent="0">
              <a:buNone/>
            </a:pPr>
            <a:r>
              <a:rPr lang="de-AT" noProof="0" dirty="0">
                <a:solidFill>
                  <a:schemeClr val="tx1"/>
                </a:solidFill>
              </a:rPr>
              <a:t>Kann ich auf das Service zugreifen?</a:t>
            </a:r>
          </a:p>
          <a:p>
            <a:pPr marL="0" indent="0">
              <a:buNone/>
            </a:pPr>
            <a:r>
              <a:rPr lang="de-AT" sz="4400" u="sng" noProof="0" dirty="0" err="1">
                <a:solidFill>
                  <a:schemeClr val="tx1"/>
                </a:solidFill>
              </a:rPr>
              <a:t>Latency</a:t>
            </a:r>
            <a:endParaRPr lang="de-AT" sz="4400" u="sng" noProof="0" dirty="0">
              <a:solidFill>
                <a:schemeClr val="tx1"/>
              </a:solidFill>
            </a:endParaRPr>
          </a:p>
          <a:p>
            <a:pPr marL="336145" lvl="1" indent="0">
              <a:buNone/>
            </a:pPr>
            <a:r>
              <a:rPr lang="de-AT" noProof="0" dirty="0">
                <a:solidFill>
                  <a:schemeClr val="tx1"/>
                </a:solidFill>
              </a:rPr>
              <a:t>Wie schnell spricht der Client an?</a:t>
            </a:r>
          </a:p>
          <a:p>
            <a:pPr marL="0" indent="0">
              <a:buNone/>
            </a:pPr>
            <a:r>
              <a:rPr lang="de-AT" sz="4400" u="sng" noProof="0" dirty="0">
                <a:solidFill>
                  <a:schemeClr val="tx1"/>
                </a:solidFill>
              </a:rPr>
              <a:t>Errors</a:t>
            </a:r>
          </a:p>
          <a:p>
            <a:pPr marL="336145" lvl="1" indent="0">
              <a:buNone/>
            </a:pPr>
            <a:r>
              <a:rPr lang="de-AT" noProof="0" dirty="0">
                <a:solidFill>
                  <a:schemeClr val="tx1"/>
                </a:solidFill>
              </a:rPr>
              <a:t>Kann ich alle Aufgaben erfüllen?</a:t>
            </a:r>
          </a:p>
        </p:txBody>
      </p:sp>
      <p:sp>
        <p:nvSpPr>
          <p:cNvPr id="6" name="Rectangle 5"/>
          <p:cNvSpPr/>
          <p:nvPr/>
        </p:nvSpPr>
        <p:spPr bwMode="auto">
          <a:xfrm>
            <a:off x="10853458" y="125635"/>
            <a:ext cx="1206377" cy="1117276"/>
          </a:xfrm>
          <a:prstGeom prst="rect">
            <a:avLst/>
          </a:prstGeom>
          <a:solidFill>
            <a:srgbClr val="FFC00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3083" tIns="46541" rIns="93083" bIns="46541" numCol="1" rtlCol="0" anchor="b" anchorCtr="0" compatLnSpc="1">
            <a:prstTxWarp prst="textNoShape">
              <a:avLst/>
            </a:prstTxWarp>
          </a:bodyPr>
          <a:lstStyle>
            <a:defPPr>
              <a:defRPr lang="en-US"/>
            </a:defPPr>
            <a:lvl1pPr marL="0" algn="l" defTabSz="914156" rtl="0" eaLnBrk="1" latinLnBrk="0" hangingPunct="1">
              <a:defRPr sz="1800" kern="1200">
                <a:solidFill>
                  <a:schemeClr val="lt1"/>
                </a:solidFill>
                <a:latin typeface="+mn-lt"/>
                <a:ea typeface="+mn-ea"/>
                <a:cs typeface="+mn-cs"/>
              </a:defRPr>
            </a:lvl1pPr>
            <a:lvl2pPr marL="457078" algn="l" defTabSz="914156" rtl="0" eaLnBrk="1" latinLnBrk="0" hangingPunct="1">
              <a:defRPr sz="1800" kern="1200">
                <a:solidFill>
                  <a:schemeClr val="lt1"/>
                </a:solidFill>
                <a:latin typeface="+mn-lt"/>
                <a:ea typeface="+mn-ea"/>
                <a:cs typeface="+mn-cs"/>
              </a:defRPr>
            </a:lvl2pPr>
            <a:lvl3pPr marL="914156" algn="l" defTabSz="914156" rtl="0" eaLnBrk="1" latinLnBrk="0" hangingPunct="1">
              <a:defRPr sz="1800" kern="1200">
                <a:solidFill>
                  <a:schemeClr val="lt1"/>
                </a:solidFill>
                <a:latin typeface="+mn-lt"/>
                <a:ea typeface="+mn-ea"/>
                <a:cs typeface="+mn-cs"/>
              </a:defRPr>
            </a:lvl3pPr>
            <a:lvl4pPr marL="1371233" algn="l" defTabSz="914156" rtl="0" eaLnBrk="1" latinLnBrk="0" hangingPunct="1">
              <a:defRPr sz="1800" kern="1200">
                <a:solidFill>
                  <a:schemeClr val="lt1"/>
                </a:solidFill>
                <a:latin typeface="+mn-lt"/>
                <a:ea typeface="+mn-ea"/>
                <a:cs typeface="+mn-cs"/>
              </a:defRPr>
            </a:lvl4pPr>
            <a:lvl5pPr marL="1828313" algn="l" defTabSz="914156" rtl="0" eaLnBrk="1" latinLnBrk="0" hangingPunct="1">
              <a:defRPr sz="1800" kern="1200">
                <a:solidFill>
                  <a:schemeClr val="lt1"/>
                </a:solidFill>
                <a:latin typeface="+mn-lt"/>
                <a:ea typeface="+mn-ea"/>
                <a:cs typeface="+mn-cs"/>
              </a:defRPr>
            </a:lvl5pPr>
            <a:lvl6pPr marL="2285391" algn="l" defTabSz="914156" rtl="0" eaLnBrk="1" latinLnBrk="0" hangingPunct="1">
              <a:defRPr sz="1800" kern="1200">
                <a:solidFill>
                  <a:schemeClr val="lt1"/>
                </a:solidFill>
                <a:latin typeface="+mn-lt"/>
                <a:ea typeface="+mn-ea"/>
                <a:cs typeface="+mn-cs"/>
              </a:defRPr>
            </a:lvl6pPr>
            <a:lvl7pPr marL="2742468" algn="l" defTabSz="914156" rtl="0" eaLnBrk="1" latinLnBrk="0" hangingPunct="1">
              <a:defRPr sz="1800" kern="1200">
                <a:solidFill>
                  <a:schemeClr val="lt1"/>
                </a:solidFill>
                <a:latin typeface="+mn-lt"/>
                <a:ea typeface="+mn-ea"/>
                <a:cs typeface="+mn-cs"/>
              </a:defRPr>
            </a:lvl7pPr>
            <a:lvl8pPr marL="3199546" algn="l" defTabSz="914156" rtl="0" eaLnBrk="1" latinLnBrk="0" hangingPunct="1">
              <a:defRPr sz="1800" kern="1200">
                <a:solidFill>
                  <a:schemeClr val="lt1"/>
                </a:solidFill>
                <a:latin typeface="+mn-lt"/>
                <a:ea typeface="+mn-ea"/>
                <a:cs typeface="+mn-cs"/>
              </a:defRPr>
            </a:lvl8pPr>
            <a:lvl9pPr marL="3656624" algn="l" defTabSz="914156" rtl="0" eaLnBrk="1" latinLnBrk="0" hangingPunct="1">
              <a:defRPr sz="1800" kern="1200">
                <a:solidFill>
                  <a:schemeClr val="lt1"/>
                </a:solidFill>
                <a:latin typeface="+mn-lt"/>
                <a:ea typeface="+mn-ea"/>
                <a:cs typeface="+mn-cs"/>
              </a:defRPr>
            </a:lvl9pPr>
          </a:lstStyle>
          <a:p>
            <a:pPr algn="ctr" defTabSz="931819" fontAlgn="base">
              <a:spcBef>
                <a:spcPct val="0"/>
              </a:spcBef>
              <a:spcAft>
                <a:spcPct val="0"/>
              </a:spcAft>
            </a:pPr>
            <a:endParaRPr lang="en-US" sz="1496" b="1"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3" descr="C:\Users\hannahr\Dropbox\MOD Servers Metro Icon Library\david enriquez\061412\NERD_0601412white3-0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034646" y="275540"/>
            <a:ext cx="844000" cy="817461"/>
          </a:xfrm>
          <a:prstGeom prst="rect">
            <a:avLst/>
          </a:prstGeom>
          <a:solidFill>
            <a:schemeClr val="accent3"/>
          </a:solidFill>
        </p:spPr>
      </p:pic>
      <p:grpSp>
        <p:nvGrpSpPr>
          <p:cNvPr id="20" name="Group 19"/>
          <p:cNvGrpSpPr/>
          <p:nvPr/>
        </p:nvGrpSpPr>
        <p:grpSpPr>
          <a:xfrm>
            <a:off x="7515340" y="1954999"/>
            <a:ext cx="3785719" cy="4064801"/>
            <a:chOff x="7202309" y="1581073"/>
            <a:chExt cx="3786256" cy="4065377"/>
          </a:xfrm>
        </p:grpSpPr>
        <p:sp>
          <p:nvSpPr>
            <p:cNvPr id="10" name="Isosceles Triangle 9"/>
            <p:cNvSpPr/>
            <p:nvPr/>
          </p:nvSpPr>
          <p:spPr bwMode="auto">
            <a:xfrm>
              <a:off x="7615066" y="2601432"/>
              <a:ext cx="2824726" cy="2515377"/>
            </a:xfrm>
            <a:prstGeom prst="triangle">
              <a:avLst/>
            </a:prstGeom>
            <a:solidFill>
              <a:srgbClr val="FFFF00"/>
            </a:solidFill>
            <a:ln>
              <a:noFill/>
              <a:headEnd type="none" w="med" len="med"/>
              <a:tailEnd type="none" w="med" len="med"/>
            </a:ln>
            <a:effectLst/>
            <a:scene3d>
              <a:camera prst="orthographicFront">
                <a:rot lat="0" lon="0" rev="0"/>
              </a:camera>
              <a:lightRig rig="twoPt" dir="tl"/>
            </a:scene3d>
          </p:spPr>
          <p:style>
            <a:lnRef idx="0">
              <a:schemeClr val="accent1"/>
            </a:lnRef>
            <a:fillRef idx="3">
              <a:schemeClr val="accent1"/>
            </a:fillRef>
            <a:effectRef idx="3">
              <a:schemeClr val="accent1"/>
            </a:effectRef>
            <a:fontRef idx="minor">
              <a:schemeClr val="lt1"/>
            </a:fontRef>
          </p:style>
          <p:txBody>
            <a:bodyPr vert="horz" wrap="square" lIns="93242" tIns="46622" rIns="93242" bIns="46622" numCol="1" rtlCol="0" anchor="ctr" anchorCtr="0" compatLnSpc="1">
              <a:prstTxWarp prst="textNoShape">
                <a:avLst/>
              </a:prstTxWarp>
            </a:bodyPr>
            <a:lstStyle/>
            <a:p>
              <a:pPr algn="ctr" defTabSz="932110" fontAlgn="base">
                <a:spcBef>
                  <a:spcPct val="0"/>
                </a:spcBef>
                <a:spcAft>
                  <a:spcPct val="0"/>
                </a:spcAft>
              </a:pPr>
              <a:endParaRPr lang="en-US" sz="2040" dirty="0">
                <a:solidFill>
                  <a:schemeClr val="tx1"/>
                </a:solidFill>
              </a:endParaRPr>
            </a:p>
          </p:txBody>
        </p:sp>
        <p:sp>
          <p:nvSpPr>
            <p:cNvPr id="11" name="Oval 10"/>
            <p:cNvSpPr/>
            <p:nvPr/>
          </p:nvSpPr>
          <p:spPr bwMode="auto">
            <a:xfrm>
              <a:off x="8768371" y="2431364"/>
              <a:ext cx="518113" cy="485918"/>
            </a:xfrm>
            <a:prstGeom prst="ellipse">
              <a:avLst/>
            </a:prstGeom>
            <a:solidFill>
              <a:schemeClr val="accent3"/>
            </a:soli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3242" tIns="46622" rIns="93242" bIns="46622" numCol="1" rtlCol="0" anchor="ctr" anchorCtr="0" compatLnSpc="1">
              <a:prstTxWarp prst="textNoShape">
                <a:avLst/>
              </a:prstTxWarp>
            </a:bodyPr>
            <a:lstStyle/>
            <a:p>
              <a:pPr algn="ctr" defTabSz="932110" fontAlgn="base">
                <a:spcBef>
                  <a:spcPct val="0"/>
                </a:spcBef>
                <a:spcAft>
                  <a:spcPct val="0"/>
                </a:spcAft>
              </a:pPr>
              <a:endParaRPr lang="en-US" sz="2040" dirty="0">
                <a:solidFill>
                  <a:schemeClr val="tx1"/>
                </a:solidFill>
              </a:endParaRPr>
            </a:p>
          </p:txBody>
        </p:sp>
        <p:sp>
          <p:nvSpPr>
            <p:cNvPr id="12" name="Oval 11"/>
            <p:cNvSpPr/>
            <p:nvPr/>
          </p:nvSpPr>
          <p:spPr bwMode="auto">
            <a:xfrm>
              <a:off x="10193178" y="4800961"/>
              <a:ext cx="493226" cy="485918"/>
            </a:xfrm>
            <a:prstGeom prst="ellipse">
              <a:avLst/>
            </a:prstGeom>
            <a:solidFill>
              <a:schemeClr val="accent2"/>
            </a:solidFill>
            <a:ln>
              <a:solidFill>
                <a:schemeClr val="accent2"/>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3242" tIns="46622" rIns="93242" bIns="46622" numCol="1" rtlCol="0" anchor="ctr" anchorCtr="0" compatLnSpc="1">
              <a:prstTxWarp prst="textNoShape">
                <a:avLst/>
              </a:prstTxWarp>
            </a:bodyPr>
            <a:lstStyle/>
            <a:p>
              <a:pPr algn="ctr" defTabSz="932110" fontAlgn="base">
                <a:spcBef>
                  <a:spcPct val="0"/>
                </a:spcBef>
                <a:spcAft>
                  <a:spcPct val="0"/>
                </a:spcAft>
              </a:pPr>
              <a:endParaRPr lang="en-US" sz="2040" dirty="0">
                <a:solidFill>
                  <a:schemeClr val="tx1"/>
                </a:solidFill>
              </a:endParaRPr>
            </a:p>
          </p:txBody>
        </p:sp>
        <p:sp>
          <p:nvSpPr>
            <p:cNvPr id="13" name="Oval 12"/>
            <p:cNvSpPr/>
            <p:nvPr/>
          </p:nvSpPr>
          <p:spPr bwMode="auto">
            <a:xfrm>
              <a:off x="7419152" y="4813937"/>
              <a:ext cx="493226" cy="485918"/>
            </a:xfrm>
            <a:prstGeom prst="ellipse">
              <a:avLst/>
            </a:prstGeom>
            <a:solidFill>
              <a:schemeClr val="accent1"/>
            </a:solidFill>
            <a:ln>
              <a:solidFill>
                <a:schemeClr val="accent5"/>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3242" tIns="46622" rIns="93242" bIns="46622" numCol="1" rtlCol="0" anchor="ctr" anchorCtr="0" compatLnSpc="1">
              <a:prstTxWarp prst="textNoShape">
                <a:avLst/>
              </a:prstTxWarp>
            </a:bodyPr>
            <a:lstStyle/>
            <a:p>
              <a:pPr algn="ctr" defTabSz="932110" fontAlgn="base">
                <a:spcBef>
                  <a:spcPct val="0"/>
                </a:spcBef>
                <a:spcAft>
                  <a:spcPct val="0"/>
                </a:spcAft>
              </a:pPr>
              <a:endParaRPr lang="en-US" sz="2040" dirty="0">
                <a:solidFill>
                  <a:schemeClr val="tx1"/>
                </a:solidFill>
              </a:endParaRPr>
            </a:p>
          </p:txBody>
        </p:sp>
        <p:sp>
          <p:nvSpPr>
            <p:cNvPr id="14" name="TextBox 13"/>
            <p:cNvSpPr txBox="1"/>
            <p:nvPr/>
          </p:nvSpPr>
          <p:spPr>
            <a:xfrm>
              <a:off x="8357344" y="2154404"/>
              <a:ext cx="1340168" cy="307821"/>
            </a:xfrm>
            <a:prstGeom prst="rect">
              <a:avLst/>
            </a:prstGeom>
            <a:noFill/>
          </p:spPr>
          <p:txBody>
            <a:bodyPr wrap="square" lIns="0" tIns="0" rIns="0" bIns="0" rtlCol="0">
              <a:spAutoFit/>
            </a:bodyPr>
            <a:lstStyle/>
            <a:p>
              <a:pPr defTabSz="914225"/>
              <a:r>
                <a:rPr lang="en-US" sz="2000" dirty="0">
                  <a:latin typeface="Segoe UI Semibold" panose="020B0702040204020203" pitchFamily="34" charset="0"/>
                </a:rPr>
                <a:t>Availability</a:t>
              </a:r>
            </a:p>
          </p:txBody>
        </p:sp>
        <p:sp>
          <p:nvSpPr>
            <p:cNvPr id="15" name="TextBox 14"/>
            <p:cNvSpPr txBox="1"/>
            <p:nvPr/>
          </p:nvSpPr>
          <p:spPr>
            <a:xfrm>
              <a:off x="10217172" y="5325653"/>
              <a:ext cx="771393" cy="307821"/>
            </a:xfrm>
            <a:prstGeom prst="rect">
              <a:avLst/>
            </a:prstGeom>
            <a:noFill/>
          </p:spPr>
          <p:txBody>
            <a:bodyPr wrap="square" lIns="0" tIns="0" rIns="0" bIns="0" rtlCol="0">
              <a:spAutoFit/>
            </a:bodyPr>
            <a:lstStyle/>
            <a:p>
              <a:pPr defTabSz="914225"/>
              <a:r>
                <a:rPr lang="en-US" sz="2000" dirty="0">
                  <a:latin typeface="Segoe UI Semibold" panose="020B0702040204020203" pitchFamily="34" charset="0"/>
                </a:rPr>
                <a:t>Errors</a:t>
              </a:r>
            </a:p>
          </p:txBody>
        </p:sp>
        <p:sp>
          <p:nvSpPr>
            <p:cNvPr id="16" name="TextBox 15"/>
            <p:cNvSpPr txBox="1"/>
            <p:nvPr/>
          </p:nvSpPr>
          <p:spPr>
            <a:xfrm>
              <a:off x="7419152" y="5338629"/>
              <a:ext cx="928591" cy="307821"/>
            </a:xfrm>
            <a:prstGeom prst="rect">
              <a:avLst/>
            </a:prstGeom>
            <a:noFill/>
          </p:spPr>
          <p:txBody>
            <a:bodyPr wrap="square" lIns="0" tIns="0" rIns="0" bIns="0" rtlCol="0">
              <a:spAutoFit/>
            </a:bodyPr>
            <a:lstStyle/>
            <a:p>
              <a:pPr defTabSz="914225"/>
              <a:r>
                <a:rPr lang="en-US" sz="2000" dirty="0">
                  <a:latin typeface="Segoe UI Semibold" panose="020B0702040204020203" pitchFamily="34" charset="0"/>
                </a:rPr>
                <a:t>Latency</a:t>
              </a:r>
            </a:p>
          </p:txBody>
        </p:sp>
        <p:sp>
          <p:nvSpPr>
            <p:cNvPr id="17" name="TextBox 16"/>
            <p:cNvSpPr txBox="1"/>
            <p:nvPr/>
          </p:nvSpPr>
          <p:spPr>
            <a:xfrm>
              <a:off x="7202309" y="1581073"/>
              <a:ext cx="3650236" cy="531812"/>
            </a:xfrm>
            <a:prstGeom prst="rect">
              <a:avLst/>
            </a:prstGeom>
            <a:noFill/>
          </p:spPr>
          <p:txBody>
            <a:bodyPr wrap="square" rtlCol="0">
              <a:spAutoFit/>
            </a:bodyPr>
            <a:lstStyle/>
            <a:p>
              <a:pPr algn="ctr" defTabSz="914225"/>
              <a:r>
                <a:rPr lang="en-US" sz="2800" dirty="0">
                  <a:latin typeface="Segoe UI Light"/>
                </a:rPr>
                <a:t>Customer Touch Points</a:t>
              </a:r>
            </a:p>
          </p:txBody>
        </p:sp>
      </p:grpSp>
    </p:spTree>
    <p:extLst>
      <p:ext uri="{BB962C8B-B14F-4D97-AF65-F5344CB8AC3E}">
        <p14:creationId xmlns:p14="http://schemas.microsoft.com/office/powerpoint/2010/main" val="125881594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nvSpPr>
        <p:spPr bwMode="auto">
          <a:xfrm>
            <a:off x="598350" y="1785554"/>
            <a:ext cx="7323090" cy="4845939"/>
          </a:xfrm>
          <a:prstGeom prst="rect">
            <a:avLst/>
          </a:prstGeom>
          <a:solidFill>
            <a:srgbClr val="FFFFFF"/>
          </a:solidFill>
          <a:ln w="28575">
            <a:solidFill>
              <a:schemeClr val="tx1"/>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182802" tIns="182802" rIns="182802" bIns="45701" numCol="1" rtlCol="0" anchor="t" anchorCtr="0" compatLnSpc="1">
            <a:prstTxWarp prst="textNoShape">
              <a:avLst/>
            </a:prstTxWarp>
          </a:bodyPr>
          <a:lstStyle/>
          <a:p>
            <a:pPr defTabSz="913653" fontAlgn="base">
              <a:spcBef>
                <a:spcPct val="0"/>
              </a:spcBef>
              <a:spcAft>
                <a:spcPct val="0"/>
              </a:spcAft>
            </a:pPr>
            <a:endParaRPr lang="en-US" sz="2200" dirty="0">
              <a:solidFill>
                <a:srgbClr val="FFFFFF"/>
              </a:solidFill>
              <a:latin typeface="Segoe Condensed" pitchFamily="34" charset="0"/>
            </a:endParaRPr>
          </a:p>
        </p:txBody>
      </p:sp>
      <p:sp>
        <p:nvSpPr>
          <p:cNvPr id="7" name="Rectangle 6"/>
          <p:cNvSpPr/>
          <p:nvPr/>
        </p:nvSpPr>
        <p:spPr bwMode="auto">
          <a:xfrm>
            <a:off x="677864" y="1837078"/>
            <a:ext cx="1678656" cy="4712517"/>
          </a:xfrm>
          <a:prstGeom prst="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3" tIns="45713" rIns="45713" bIns="45713" numCol="1" spcCol="0" rtlCol="0" fromWordArt="0" anchor="t" anchorCtr="0" forceAA="0" compatLnSpc="1">
            <a:prstTxWarp prst="textNoShape">
              <a:avLst/>
            </a:prstTxWarp>
            <a:noAutofit/>
          </a:bodyPr>
          <a:lstStyle/>
          <a:p>
            <a:pPr algn="ctr" defTabSz="913900" fontAlgn="base">
              <a:spcBef>
                <a:spcPct val="0"/>
              </a:spcBef>
              <a:spcAft>
                <a:spcPct val="0"/>
              </a:spcAft>
            </a:pPr>
            <a:r>
              <a:rPr lang="en-US" sz="2200" dirty="0">
                <a:gradFill>
                  <a:gsLst>
                    <a:gs pos="0">
                      <a:srgbClr val="FFFFFF"/>
                    </a:gs>
                    <a:gs pos="100000">
                      <a:srgbClr val="FFFFFF"/>
                    </a:gs>
                  </a:gsLst>
                  <a:lin ang="5400000" scaled="0"/>
                </a:gradFill>
                <a:effectLst>
                  <a:outerShdw blurRad="38100" dist="38100" dir="2700000" algn="tl">
                    <a:srgbClr val="000000">
                      <a:alpha val="43137"/>
                    </a:srgbClr>
                  </a:outerShdw>
                </a:effectLst>
                <a:ea typeface="Segoe UI" pitchFamily="34" charset="0"/>
                <a:cs typeface="Segoe UI" pitchFamily="34" charset="0"/>
              </a:rPr>
              <a:t>Probe Engine</a:t>
            </a:r>
          </a:p>
          <a:p>
            <a:pPr algn="ctr" defTabSz="913900" fontAlgn="base">
              <a:spcBef>
                <a:spcPct val="0"/>
              </a:spcBef>
              <a:spcAft>
                <a:spcPct val="0"/>
              </a:spcAft>
            </a:pPr>
            <a:br>
              <a:rPr lang="en-US" sz="588" dirty="0">
                <a:gradFill>
                  <a:gsLst>
                    <a:gs pos="0">
                      <a:srgbClr val="FFFFFF"/>
                    </a:gs>
                    <a:gs pos="100000">
                      <a:srgbClr val="FFFFFF"/>
                    </a:gs>
                  </a:gsLst>
                  <a:lin ang="5400000" scaled="0"/>
                </a:gradFill>
                <a:effectLst>
                  <a:outerShdw blurRad="38100" dist="38100" dir="2700000" algn="tl">
                    <a:srgbClr val="000000">
                      <a:alpha val="43137"/>
                    </a:srgbClr>
                  </a:outerShdw>
                </a:effectLst>
                <a:ea typeface="Segoe UI" pitchFamily="34" charset="0"/>
                <a:cs typeface="Segoe UI" pitchFamily="34" charset="0"/>
              </a:rPr>
            </a:br>
            <a:r>
              <a:rPr lang="en-US" sz="1200" dirty="0">
                <a:gradFill>
                  <a:gsLst>
                    <a:gs pos="0">
                      <a:srgbClr val="FFFFFF"/>
                    </a:gs>
                    <a:gs pos="100000">
                      <a:srgbClr val="FFFFFF"/>
                    </a:gs>
                  </a:gsLst>
                  <a:lin ang="5400000" scaled="0"/>
                </a:gradFill>
                <a:effectLst>
                  <a:outerShdw blurRad="38100" dist="38100" dir="2700000" algn="tl">
                    <a:srgbClr val="000000">
                      <a:alpha val="43137"/>
                    </a:srgbClr>
                  </a:outerShdw>
                </a:effectLst>
                <a:ea typeface="Segoe UI" pitchFamily="34" charset="0"/>
                <a:cs typeface="Segoe UI" pitchFamily="34" charset="0"/>
              </a:rPr>
              <a:t>Check user experience</a:t>
            </a:r>
            <a:endParaRPr lang="en-US" sz="2200" dirty="0">
              <a:gradFill>
                <a:gsLst>
                  <a:gs pos="0">
                    <a:srgbClr val="FFFFFF"/>
                  </a:gs>
                  <a:gs pos="100000">
                    <a:srgbClr val="FFFFFF"/>
                  </a:gs>
                </a:gsLst>
                <a:lin ang="5400000" scaled="0"/>
              </a:gradFill>
              <a:effectLst>
                <a:outerShdw blurRad="38100" dist="38100" dir="2700000" algn="tl">
                  <a:srgbClr val="000000">
                    <a:alpha val="43137"/>
                  </a:srgbClr>
                </a:outerShdw>
              </a:effectLst>
              <a:ea typeface="Segoe UI" pitchFamily="34" charset="0"/>
              <a:cs typeface="Segoe UI" pitchFamily="34" charset="0"/>
            </a:endParaRPr>
          </a:p>
        </p:txBody>
      </p:sp>
      <p:sp>
        <p:nvSpPr>
          <p:cNvPr id="2" name="Title 1"/>
          <p:cNvSpPr>
            <a:spLocks noGrp="1"/>
          </p:cNvSpPr>
          <p:nvPr>
            <p:ph type="title"/>
          </p:nvPr>
        </p:nvSpPr>
        <p:spPr/>
        <p:txBody>
          <a:bodyPr/>
          <a:lstStyle/>
          <a:p>
            <a:r>
              <a:rPr lang="de-AT" noProof="0"/>
              <a:t>Managed Availability Komponenten</a:t>
            </a:r>
            <a:endParaRPr lang="de-AT" noProof="0" dirty="0"/>
          </a:p>
        </p:txBody>
      </p:sp>
      <p:cxnSp>
        <p:nvCxnSpPr>
          <p:cNvPr id="8" name="Straight Arrow Connector 7"/>
          <p:cNvCxnSpPr>
            <a:stCxn id="31" idx="0"/>
            <a:endCxn id="35" idx="2"/>
          </p:cNvCxnSpPr>
          <p:nvPr/>
        </p:nvCxnSpPr>
        <p:spPr>
          <a:xfrm flipV="1">
            <a:off x="4379100" y="3360863"/>
            <a:ext cx="0" cy="681507"/>
          </a:xfrm>
          <a:prstGeom prst="straightConnector1">
            <a:avLst/>
          </a:prstGeom>
          <a:ln w="28575">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5140686" y="4830022"/>
            <a:ext cx="887311" cy="0"/>
          </a:xfrm>
          <a:prstGeom prst="straightConnector1">
            <a:avLst/>
          </a:prstGeom>
          <a:ln w="2857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36" idx="0"/>
            <a:endCxn id="35" idx="3"/>
          </p:cNvCxnSpPr>
          <p:nvPr/>
        </p:nvCxnSpPr>
        <p:spPr>
          <a:xfrm rot="16200000" flipV="1">
            <a:off x="5243435" y="2496226"/>
            <a:ext cx="1443399" cy="1648895"/>
          </a:xfrm>
          <a:prstGeom prst="bentConnector2">
            <a:avLst/>
          </a:prstGeom>
          <a:ln w="28575">
            <a:solidFill>
              <a:srgbClr val="FF0000"/>
            </a:solidFill>
            <a:tailEnd type="triangle"/>
          </a:ln>
        </p:spPr>
        <p:style>
          <a:lnRef idx="1">
            <a:schemeClr val="accent5"/>
          </a:lnRef>
          <a:fillRef idx="0">
            <a:schemeClr val="accent5"/>
          </a:fillRef>
          <a:effectRef idx="0">
            <a:schemeClr val="accent5"/>
          </a:effectRef>
          <a:fontRef idx="minor">
            <a:schemeClr val="tx1"/>
          </a:fontRef>
        </p:style>
      </p:cxnSp>
      <p:sp>
        <p:nvSpPr>
          <p:cNvPr id="22" name="Rounded Rectangle 21"/>
          <p:cNvSpPr/>
          <p:nvPr/>
        </p:nvSpPr>
        <p:spPr bwMode="auto">
          <a:xfrm>
            <a:off x="842979" y="3215615"/>
            <a:ext cx="1096683" cy="914270"/>
          </a:xfrm>
          <a:prstGeom prst="roundRect">
            <a:avLst>
              <a:gd name="adj" fmla="val 0"/>
            </a:avLst>
          </a:prstGeom>
          <a:solidFill>
            <a:srgbClr val="7030A0"/>
          </a:solidFill>
          <a:ln>
            <a:solidFill>
              <a:schemeClr val="bg1"/>
            </a:solidFill>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27" tIns="91427" rIns="91427" bIns="91427" numCol="1" rtlCol="0" anchor="b" anchorCtr="0" compatLnSpc="1">
            <a:prstTxWarp prst="textNoShape">
              <a:avLst/>
            </a:prstTxWarp>
          </a:bodyPr>
          <a:lstStyle/>
          <a:p>
            <a:pPr defTabSz="913653" fontAlgn="base">
              <a:spcBef>
                <a:spcPct val="0"/>
              </a:spcBef>
              <a:spcAft>
                <a:spcPct val="0"/>
              </a:spcAft>
            </a:pPr>
            <a:r>
              <a:rPr lang="en-US" sz="1200" dirty="0">
                <a:gradFill>
                  <a:gsLst>
                    <a:gs pos="0">
                      <a:srgbClr val="FFFFFF"/>
                    </a:gs>
                    <a:gs pos="100000">
                      <a:srgbClr val="FFFFFF"/>
                    </a:gs>
                  </a:gsLst>
                  <a:lin ang="5400000" scaled="0"/>
                </a:gradFill>
                <a:latin typeface="Segoe UI Semibold" panose="020B0702040204020203" pitchFamily="34" charset="0"/>
              </a:rPr>
              <a:t>Probe</a:t>
            </a:r>
          </a:p>
        </p:txBody>
      </p:sp>
      <p:sp>
        <p:nvSpPr>
          <p:cNvPr id="23" name="Rounded Rectangle 22"/>
          <p:cNvSpPr/>
          <p:nvPr/>
        </p:nvSpPr>
        <p:spPr bwMode="auto">
          <a:xfrm>
            <a:off x="842979" y="4347126"/>
            <a:ext cx="1096683" cy="914270"/>
          </a:xfrm>
          <a:prstGeom prst="roundRect">
            <a:avLst>
              <a:gd name="adj" fmla="val 0"/>
            </a:avLst>
          </a:prstGeom>
          <a:solidFill>
            <a:srgbClr val="00B050"/>
          </a:solidFill>
          <a:ln>
            <a:solidFill>
              <a:schemeClr val="bg1"/>
            </a:solidFill>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27" tIns="91427" rIns="91427" bIns="91427" numCol="1" rtlCol="0" anchor="b" anchorCtr="0" compatLnSpc="1">
            <a:prstTxWarp prst="textNoShape">
              <a:avLst/>
            </a:prstTxWarp>
          </a:bodyPr>
          <a:lstStyle/>
          <a:p>
            <a:pPr defTabSz="913653" fontAlgn="base">
              <a:spcBef>
                <a:spcPct val="0"/>
              </a:spcBef>
              <a:spcAft>
                <a:spcPct val="0"/>
              </a:spcAft>
            </a:pPr>
            <a:endParaRPr lang="en-US" sz="1200" dirty="0">
              <a:gradFill>
                <a:gsLst>
                  <a:gs pos="0">
                    <a:srgbClr val="FFFFFF"/>
                  </a:gs>
                  <a:gs pos="100000">
                    <a:srgbClr val="FFFFFF"/>
                  </a:gs>
                </a:gsLst>
                <a:lin ang="5400000" scaled="0"/>
              </a:gradFill>
              <a:latin typeface="Segoe UI Semibold" panose="020B0702040204020203" pitchFamily="34" charset="0"/>
            </a:endParaRPr>
          </a:p>
          <a:p>
            <a:pPr defTabSz="913653" fontAlgn="base">
              <a:spcBef>
                <a:spcPct val="0"/>
              </a:spcBef>
              <a:spcAft>
                <a:spcPct val="0"/>
              </a:spcAft>
            </a:pPr>
            <a:endParaRPr lang="en-US" sz="1200" dirty="0">
              <a:gradFill>
                <a:gsLst>
                  <a:gs pos="0">
                    <a:srgbClr val="FFFFFF"/>
                  </a:gs>
                  <a:gs pos="100000">
                    <a:srgbClr val="FFFFFF"/>
                  </a:gs>
                </a:gsLst>
                <a:lin ang="5400000" scaled="0"/>
              </a:gradFill>
              <a:latin typeface="Segoe UI Semibold" panose="020B0702040204020203" pitchFamily="34" charset="0"/>
            </a:endParaRPr>
          </a:p>
          <a:p>
            <a:pPr defTabSz="913653" fontAlgn="base">
              <a:spcBef>
                <a:spcPct val="0"/>
              </a:spcBef>
              <a:spcAft>
                <a:spcPct val="0"/>
              </a:spcAft>
            </a:pPr>
            <a:r>
              <a:rPr lang="en-US" sz="1200" dirty="0">
                <a:gradFill>
                  <a:gsLst>
                    <a:gs pos="0">
                      <a:srgbClr val="FFFFFF"/>
                    </a:gs>
                    <a:gs pos="100000">
                      <a:srgbClr val="FFFFFF"/>
                    </a:gs>
                  </a:gsLst>
                  <a:lin ang="5400000" scaled="0"/>
                </a:gradFill>
                <a:latin typeface="Segoe UI Semibold" panose="020B0702040204020203" pitchFamily="34" charset="0"/>
              </a:rPr>
              <a:t>Check</a:t>
            </a:r>
          </a:p>
        </p:txBody>
      </p:sp>
      <p:sp>
        <p:nvSpPr>
          <p:cNvPr id="24" name="Rounded Rectangle 23"/>
          <p:cNvSpPr/>
          <p:nvPr/>
        </p:nvSpPr>
        <p:spPr bwMode="auto">
          <a:xfrm>
            <a:off x="842979" y="5455329"/>
            <a:ext cx="1096683" cy="914270"/>
          </a:xfrm>
          <a:prstGeom prst="roundRect">
            <a:avLst>
              <a:gd name="adj" fmla="val 0"/>
            </a:avLst>
          </a:prstGeom>
          <a:solidFill>
            <a:srgbClr val="FF0000"/>
          </a:solidFill>
          <a:ln>
            <a:solidFill>
              <a:schemeClr val="bg1"/>
            </a:solidFill>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27" tIns="91427" rIns="91427" bIns="91427" numCol="1" rtlCol="0" anchor="b" anchorCtr="0" compatLnSpc="1">
            <a:prstTxWarp prst="textNoShape">
              <a:avLst/>
            </a:prstTxWarp>
          </a:bodyPr>
          <a:lstStyle/>
          <a:p>
            <a:pPr defTabSz="913653" fontAlgn="base">
              <a:spcBef>
                <a:spcPct val="0"/>
              </a:spcBef>
              <a:spcAft>
                <a:spcPct val="0"/>
              </a:spcAft>
            </a:pPr>
            <a:r>
              <a:rPr lang="en-US" sz="1200" dirty="0">
                <a:gradFill>
                  <a:gsLst>
                    <a:gs pos="0">
                      <a:srgbClr val="FFFFFF"/>
                    </a:gs>
                    <a:gs pos="100000">
                      <a:srgbClr val="FFFFFF"/>
                    </a:gs>
                  </a:gsLst>
                  <a:lin ang="5400000" scaled="0"/>
                </a:gradFill>
                <a:latin typeface="Segoe UI Semibold" panose="020B0702040204020203" pitchFamily="34" charset="0"/>
              </a:rPr>
              <a:t>Notify</a:t>
            </a:r>
          </a:p>
        </p:txBody>
      </p:sp>
      <p:sp>
        <p:nvSpPr>
          <p:cNvPr id="31" name="Rounded Rectangle 30"/>
          <p:cNvSpPr/>
          <p:nvPr/>
        </p:nvSpPr>
        <p:spPr bwMode="auto">
          <a:xfrm>
            <a:off x="3617516" y="4042369"/>
            <a:ext cx="1523171" cy="1523784"/>
          </a:xfrm>
          <a:prstGeom prst="roundRect">
            <a:avLst>
              <a:gd name="adj" fmla="val 0"/>
            </a:avLst>
          </a:prstGeom>
          <a:solidFill>
            <a:srgbClr val="FFC000"/>
          </a:solidFill>
          <a:ln>
            <a:solidFill>
              <a:schemeClr val="bg1"/>
            </a:solidFill>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vert="horz" wrap="square" lIns="91427" tIns="91427" rIns="91427" bIns="45701" numCol="1" rtlCol="0" anchor="b" anchorCtr="0" compatLnSpc="1">
            <a:prstTxWarp prst="textNoShape">
              <a:avLst/>
            </a:prstTxWarp>
          </a:bodyPr>
          <a:lstStyle/>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r>
              <a:rPr lang="en-US" sz="2000" dirty="0">
                <a:solidFill>
                  <a:schemeClr val="bg1"/>
                </a:solidFill>
                <a:effectLst>
                  <a:outerShdw blurRad="38100" dist="38100" dir="2700000" algn="tl">
                    <a:srgbClr val="000000">
                      <a:alpha val="43137"/>
                    </a:srgbClr>
                  </a:outerShdw>
                </a:effectLst>
              </a:rPr>
              <a:t>Monitor</a:t>
            </a:r>
          </a:p>
          <a:p>
            <a:pPr defTabSz="913653" fontAlgn="base">
              <a:spcBef>
                <a:spcPct val="0"/>
              </a:spcBef>
              <a:spcAft>
                <a:spcPct val="0"/>
              </a:spcAft>
            </a:pPr>
            <a:r>
              <a:rPr lang="en-US" sz="1200" dirty="0">
                <a:solidFill>
                  <a:schemeClr val="bg1"/>
                </a:solidFill>
                <a:effectLst>
                  <a:outerShdw blurRad="38100" dist="38100" dir="2700000" algn="tl">
                    <a:srgbClr val="000000">
                      <a:alpha val="43137"/>
                    </a:srgbClr>
                  </a:outerShdw>
                </a:effectLst>
              </a:rPr>
              <a:t>Evaluate probe data</a:t>
            </a:r>
            <a:endParaRPr lang="en-US" sz="1100" dirty="0">
              <a:solidFill>
                <a:schemeClr val="bg1"/>
              </a:solidFill>
              <a:effectLst>
                <a:outerShdw blurRad="38100" dist="38100" dir="2700000" algn="tl">
                  <a:srgbClr val="000000">
                    <a:alpha val="43137"/>
                  </a:srgbClr>
                </a:outerShdw>
              </a:effectLst>
            </a:endParaRPr>
          </a:p>
        </p:txBody>
      </p:sp>
      <p:sp>
        <p:nvSpPr>
          <p:cNvPr id="35" name="Rounded Rectangle 34"/>
          <p:cNvSpPr/>
          <p:nvPr/>
        </p:nvSpPr>
        <p:spPr bwMode="auto">
          <a:xfrm>
            <a:off x="3617516" y="1837078"/>
            <a:ext cx="1523171" cy="1523784"/>
          </a:xfrm>
          <a:prstGeom prst="roundRect">
            <a:avLst>
              <a:gd name="adj" fmla="val 0"/>
            </a:avLst>
          </a:prstGeom>
          <a:solidFill>
            <a:srgbClr val="FF0000"/>
          </a:solidFill>
          <a:ln>
            <a:solidFill>
              <a:schemeClr val="bg1"/>
            </a:solidFill>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square" lIns="91427" tIns="91427" rIns="91427" bIns="45701" numCol="1" rtlCol="0" anchor="b" anchorCtr="0" compatLnSpc="1">
            <a:prstTxWarp prst="textNoShape">
              <a:avLst/>
            </a:prstTxWarp>
          </a:bodyPr>
          <a:lstStyle/>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r>
              <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rPr>
              <a:t>Escalate</a:t>
            </a:r>
          </a:p>
          <a:p>
            <a:pPr defTabSz="913653" fontAlgn="base">
              <a:spcBef>
                <a:spcPct val="0"/>
              </a:spcBef>
              <a:spcAft>
                <a:spcPct val="0"/>
              </a:spcAft>
            </a:pPr>
            <a:r>
              <a:rPr lang="en-US" sz="1200" dirty="0">
                <a:solidFill>
                  <a:srgbClr val="FFFFFF"/>
                </a:solidFill>
                <a:effectLst>
                  <a:outerShdw blurRad="38100" dist="38100" dir="2700000" algn="tl">
                    <a:srgbClr val="000000">
                      <a:alpha val="43137"/>
                    </a:srgbClr>
                  </a:outerShdw>
                </a:effectLst>
              </a:rPr>
              <a:t>Generate event log</a:t>
            </a:r>
          </a:p>
        </p:txBody>
      </p:sp>
      <p:sp>
        <p:nvSpPr>
          <p:cNvPr id="36" name="Rounded Rectangle 35"/>
          <p:cNvSpPr/>
          <p:nvPr/>
        </p:nvSpPr>
        <p:spPr bwMode="auto">
          <a:xfrm>
            <a:off x="6027997" y="4042369"/>
            <a:ext cx="1523171" cy="1523784"/>
          </a:xfrm>
          <a:prstGeom prst="roundRect">
            <a:avLst>
              <a:gd name="adj" fmla="val 0"/>
            </a:avLst>
          </a:prstGeom>
          <a:solidFill>
            <a:schemeClr val="accent5"/>
          </a:solidFill>
          <a:ln>
            <a:solidFill>
              <a:schemeClr val="bg1"/>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27" tIns="91427" rIns="91427" bIns="45701" numCol="1" rtlCol="0" anchor="b" anchorCtr="0" compatLnSpc="1">
            <a:prstTxWarp prst="textNoShape">
              <a:avLst/>
            </a:prstTxWarp>
          </a:bodyPr>
          <a:lstStyle/>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r>
              <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rPr>
              <a:t>Respond</a:t>
            </a:r>
          </a:p>
          <a:p>
            <a:pPr defTabSz="913653" fontAlgn="base">
              <a:spcBef>
                <a:spcPct val="0"/>
              </a:spcBef>
              <a:spcAft>
                <a:spcPct val="0"/>
              </a:spcAft>
            </a:pPr>
            <a:r>
              <a:rPr lang="en-US" sz="1200" dirty="0">
                <a:solidFill>
                  <a:srgbClr val="FFFFFF"/>
                </a:solidFill>
                <a:effectLst>
                  <a:outerShdw blurRad="38100" dist="38100" dir="2700000" algn="tl">
                    <a:srgbClr val="000000">
                      <a:alpha val="43137"/>
                    </a:srgbClr>
                  </a:outerShdw>
                </a:effectLst>
              </a:rPr>
              <a:t>Restore service or prevent failure</a:t>
            </a:r>
          </a:p>
        </p:txBody>
      </p:sp>
      <p:sp>
        <p:nvSpPr>
          <p:cNvPr id="54" name="Rounded Rectangle 53"/>
          <p:cNvSpPr/>
          <p:nvPr/>
        </p:nvSpPr>
        <p:spPr bwMode="auto">
          <a:xfrm>
            <a:off x="9989320" y="5261398"/>
            <a:ext cx="1891737" cy="483366"/>
          </a:xfrm>
          <a:prstGeom prst="roundRect">
            <a:avLst>
              <a:gd name="adj" fmla="val 0"/>
            </a:avLst>
          </a:prstGeom>
          <a:solidFill>
            <a:schemeClr val="accent2">
              <a:lumMod val="20000"/>
              <a:lumOff val="80000"/>
            </a:schemeClr>
          </a:solidFill>
          <a:ln>
            <a:solidFill>
              <a:schemeClr val="bg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398" tIns="45698" rIns="91398" bIns="45698" numCol="1" rtlCol="0" anchor="t" anchorCtr="0" compatLnSpc="1">
            <a:prstTxWarp prst="textNoShape">
              <a:avLst/>
            </a:prstTxWarp>
          </a:bodyPr>
          <a:lstStyle/>
          <a:p>
            <a:pPr algn="ctr" defTabSz="913652" fontAlgn="base">
              <a:lnSpc>
                <a:spcPct val="90000"/>
              </a:lnSpc>
              <a:spcBef>
                <a:spcPct val="0"/>
              </a:spcBef>
              <a:spcAft>
                <a:spcPct val="0"/>
              </a:spcAft>
            </a:pPr>
            <a:r>
              <a:rPr lang="en-US" sz="1372" dirty="0">
                <a:solidFill>
                  <a:schemeClr val="tx1"/>
                </a:solidFill>
              </a:rPr>
              <a:t>System Center Operations Manager</a:t>
            </a:r>
            <a:endParaRPr lang="en-US" sz="1961" dirty="0">
              <a:solidFill>
                <a:schemeClr val="tx1"/>
              </a:solidFill>
            </a:endParaRPr>
          </a:p>
        </p:txBody>
      </p:sp>
      <p:cxnSp>
        <p:nvCxnSpPr>
          <p:cNvPr id="55" name="Straight Arrow Connector 54"/>
          <p:cNvCxnSpPr>
            <a:stCxn id="53" idx="2"/>
            <a:endCxn id="54" idx="0"/>
          </p:cNvCxnSpPr>
          <p:nvPr/>
        </p:nvCxnSpPr>
        <p:spPr>
          <a:xfrm flipH="1">
            <a:off x="10935189" y="4504542"/>
            <a:ext cx="1" cy="756856"/>
          </a:xfrm>
          <a:prstGeom prst="straightConnector1">
            <a:avLst/>
          </a:prstGeom>
          <a:ln w="1905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pic>
        <p:nvPicPr>
          <p:cNvPr id="25" name="Picture 16" descr="W:\Open Engagements\Productivity\MS-Unified Communications\#1601 BizProd MOD Team Core Content Work\New Iconography\Words\Yes_06051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13955" y="4401653"/>
            <a:ext cx="595846" cy="597564"/>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6" descr="C:\Users\hannahr\Dropbox\MOD Servers Metro Icon Library\victor melniciuc\PNGs\Tech_Words\TechWords_06-13-12-SearchA.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56338" y="3215614"/>
            <a:ext cx="711079" cy="713131"/>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7" descr="W:\Open Engagements\Productivity\MS-Unified Communications\#1601 BizProd MOD Team Core Content Work\New Iconography\Words\Megaphone_06051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18786" y="5482832"/>
            <a:ext cx="586185" cy="589041"/>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5" descr="W:\Open Engagements\Productivity\MS-Unified Communications\#1601 BizProd MOD Team Core Content Work\New Iconography\Words\Fix_060512.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398975" y="4136002"/>
            <a:ext cx="781216" cy="785024"/>
          </a:xfrm>
          <a:prstGeom prst="rect">
            <a:avLst/>
          </a:prstGeom>
          <a:noFill/>
          <a:extLst>
            <a:ext uri="{909E8E84-426E-40DD-AFC4-6F175D3DCCD1}">
              <a14:hiddenFill xmlns:a14="http://schemas.microsoft.com/office/drawing/2010/main">
                <a:solidFill>
                  <a:srgbClr val="FFFFFF"/>
                </a:solidFill>
              </a14:hiddenFill>
            </a:ext>
          </a:extLst>
        </p:spPr>
      </p:pic>
      <p:sp>
        <p:nvSpPr>
          <p:cNvPr id="53" name="Rounded Rectangle 52"/>
          <p:cNvSpPr/>
          <p:nvPr/>
        </p:nvSpPr>
        <p:spPr bwMode="auto">
          <a:xfrm>
            <a:off x="9912354" y="2098823"/>
            <a:ext cx="2045671" cy="2405718"/>
          </a:xfrm>
          <a:prstGeom prst="roundRect">
            <a:avLst>
              <a:gd name="adj" fmla="val 0"/>
            </a:avLst>
          </a:prstGeom>
          <a:solidFill>
            <a:schemeClr val="tx2"/>
          </a:solidFill>
          <a:ln>
            <a:solidFill>
              <a:schemeClr val="bg1"/>
            </a:solid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square" lIns="91427" tIns="91427" rIns="91427" bIns="91427" numCol="1" rtlCol="0" anchor="t" anchorCtr="0" compatLnSpc="1">
            <a:prstTxWarp prst="textNoShape">
              <a:avLst/>
            </a:prstTxWarp>
          </a:bodyPr>
          <a:lstStyle/>
          <a:p>
            <a:pPr defTabSz="913653" fontAlgn="base">
              <a:spcBef>
                <a:spcPct val="0"/>
              </a:spcBef>
              <a:spcAft>
                <a:spcPct val="0"/>
              </a:spcAft>
            </a:pPr>
            <a:r>
              <a:rPr lang="en-US" sz="2800" dirty="0">
                <a:solidFill>
                  <a:srgbClr val="FFFFFF"/>
                </a:solidFill>
                <a:latin typeface="Segoe UI Light"/>
              </a:rPr>
              <a:t>Exchange Server 2013</a:t>
            </a:r>
          </a:p>
        </p:txBody>
      </p:sp>
      <p:sp>
        <p:nvSpPr>
          <p:cNvPr id="45" name="Rectangle 44"/>
          <p:cNvSpPr/>
          <p:nvPr/>
        </p:nvSpPr>
        <p:spPr bwMode="auto">
          <a:xfrm>
            <a:off x="10062196" y="3648969"/>
            <a:ext cx="1223483" cy="709646"/>
          </a:xfrm>
          <a:prstGeom prst="rect">
            <a:avLst/>
          </a:prstGeom>
          <a:solidFill>
            <a:srgbClr val="FFFFFF"/>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7" tIns="91427" rIns="91427" bIns="45701" numCol="1" rtlCol="0" anchor="t" anchorCtr="0" compatLnSpc="1">
            <a:prstTxWarp prst="textNoShape">
              <a:avLst/>
            </a:prstTxWarp>
          </a:bodyPr>
          <a:lstStyle/>
          <a:p>
            <a:pPr algn="ctr" defTabSz="913653" fontAlgn="base">
              <a:spcBef>
                <a:spcPct val="0"/>
              </a:spcBef>
              <a:spcAft>
                <a:spcPct val="0"/>
              </a:spcAft>
            </a:pPr>
            <a:r>
              <a:rPr lang="en-US" sz="1600" dirty="0">
                <a:solidFill>
                  <a:schemeClr val="tx1"/>
                </a:solidFill>
              </a:rPr>
              <a:t>Managed Availability</a:t>
            </a:r>
          </a:p>
        </p:txBody>
      </p:sp>
      <p:grpSp>
        <p:nvGrpSpPr>
          <p:cNvPr id="5" name="Group 4"/>
          <p:cNvGrpSpPr/>
          <p:nvPr/>
        </p:nvGrpSpPr>
        <p:grpSpPr>
          <a:xfrm>
            <a:off x="1939661" y="3620954"/>
            <a:ext cx="1677857" cy="2321393"/>
            <a:chOff x="3497863" y="2311306"/>
            <a:chExt cx="1697318" cy="2547164"/>
          </a:xfrm>
        </p:grpSpPr>
        <p:cxnSp>
          <p:nvCxnSpPr>
            <p:cNvPr id="30" name="Straight Connector 29"/>
            <p:cNvCxnSpPr/>
            <p:nvPr/>
          </p:nvCxnSpPr>
          <p:spPr>
            <a:xfrm flipH="1">
              <a:off x="4313296" y="2315157"/>
              <a:ext cx="5337" cy="2543313"/>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3512776" y="2311306"/>
              <a:ext cx="813563" cy="3851"/>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3497863" y="4858470"/>
              <a:ext cx="815433" cy="0"/>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3497863" y="3642820"/>
              <a:ext cx="1697318" cy="1"/>
            </a:xfrm>
            <a:prstGeom prst="straightConnector1">
              <a:avLst/>
            </a:prstGeom>
            <a:ln w="28575">
              <a:solidFill>
                <a:schemeClr val="tx1"/>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pic>
        <p:nvPicPr>
          <p:cNvPr id="38" name="Picture 7" descr="W:\Open Engagements\Productivity\MS-Unified Communications\#1601 BizProd MOD Team Core Content Work\New Iconography\Words\Megaphone_06051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054341" y="1985017"/>
            <a:ext cx="586185" cy="589041"/>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6" descr="W:\Open Engagements\Productivity\MS-Unified Communications\#1601 BizProd MOD Team Core Content Work\New Iconography\Words\Yes_060512.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960115" y="4197243"/>
            <a:ext cx="887811" cy="890369"/>
          </a:xfrm>
          <a:prstGeom prst="rect">
            <a:avLst/>
          </a:prstGeom>
          <a:noFill/>
          <a:extLst>
            <a:ext uri="{909E8E84-426E-40DD-AFC4-6F175D3DCCD1}">
              <a14:hiddenFill xmlns:a14="http://schemas.microsoft.com/office/drawing/2010/main">
                <a:solidFill>
                  <a:srgbClr val="FFFFFF"/>
                </a:solidFill>
              </a14:hiddenFill>
            </a:ext>
          </a:extLst>
        </p:spPr>
      </p:pic>
      <p:cxnSp>
        <p:nvCxnSpPr>
          <p:cNvPr id="46" name="Straight Arrow Connector 45"/>
          <p:cNvCxnSpPr/>
          <p:nvPr/>
        </p:nvCxnSpPr>
        <p:spPr>
          <a:xfrm flipV="1">
            <a:off x="7921439" y="4358617"/>
            <a:ext cx="2140759" cy="2272876"/>
          </a:xfrm>
          <a:prstGeom prst="straightConnector1">
            <a:avLst/>
          </a:prstGeom>
          <a:ln w="19050">
            <a:solidFill>
              <a:schemeClr val="tx1"/>
            </a:solidFill>
            <a:prstDash val="lgDash"/>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7919462" y="1785554"/>
            <a:ext cx="2142737" cy="1887196"/>
          </a:xfrm>
          <a:prstGeom prst="straightConnector1">
            <a:avLst/>
          </a:prstGeom>
          <a:ln w="19050">
            <a:solidFill>
              <a:schemeClr val="tx1"/>
            </a:solidFill>
            <a:prstDash val="lgDash"/>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50114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dirty="0"/>
              <a:t>Probe Engine</a:t>
            </a:r>
          </a:p>
        </p:txBody>
      </p:sp>
      <p:sp>
        <p:nvSpPr>
          <p:cNvPr id="2" name="Text Placeholder 1"/>
          <p:cNvSpPr>
            <a:spLocks noGrp="1"/>
          </p:cNvSpPr>
          <p:nvPr>
            <p:ph idx="1"/>
          </p:nvPr>
        </p:nvSpPr>
        <p:spPr/>
        <p:txBody>
          <a:bodyPr>
            <a:normAutofit fontScale="92500"/>
          </a:bodyPr>
          <a:lstStyle/>
          <a:p>
            <a:r>
              <a:rPr lang="de-AT" noProof="0" dirty="0" err="1">
                <a:solidFill>
                  <a:srgbClr val="FFC000"/>
                </a:solidFill>
              </a:rPr>
              <a:t>Probes</a:t>
            </a:r>
            <a:endParaRPr lang="de-AT" noProof="0" dirty="0">
              <a:solidFill>
                <a:srgbClr val="FFC000"/>
              </a:solidFill>
            </a:endParaRPr>
          </a:p>
          <a:p>
            <a:pPr lvl="1"/>
            <a:r>
              <a:rPr lang="de-AT" noProof="0" dirty="0"/>
              <a:t>Primäres Ziel: Messen der Dauer der Benutzerinteraktionen</a:t>
            </a:r>
          </a:p>
          <a:p>
            <a:pPr lvl="1"/>
            <a:r>
              <a:rPr lang="de-AT" noProof="0" dirty="0"/>
              <a:t>Typischerweise synthetische Transaktionen (z.B., senden einer Nachricht in OWA)</a:t>
            </a:r>
          </a:p>
          <a:p>
            <a:r>
              <a:rPr lang="de-AT" noProof="0" dirty="0">
                <a:solidFill>
                  <a:srgbClr val="FFC000"/>
                </a:solidFill>
              </a:rPr>
              <a:t>Checks</a:t>
            </a:r>
          </a:p>
          <a:p>
            <a:pPr lvl="1"/>
            <a:r>
              <a:rPr lang="de-AT" noProof="0" dirty="0"/>
              <a:t>Primäres Ziel : Messen des aktuellen Benutzerverkehrs und entdecken von Engpässen</a:t>
            </a:r>
          </a:p>
          <a:p>
            <a:pPr lvl="1"/>
            <a:r>
              <a:rPr lang="de-AT" noProof="0" dirty="0"/>
              <a:t>Typischerweise Perf-Counter mit Schwellenwerten </a:t>
            </a:r>
            <a:r>
              <a:rPr lang="de-AT" dirty="0"/>
              <a:t>um </a:t>
            </a:r>
            <a:r>
              <a:rPr lang="de-AT" noProof="0" dirty="0"/>
              <a:t>Spitzen zu erkennen</a:t>
            </a:r>
          </a:p>
          <a:p>
            <a:r>
              <a:rPr lang="de-AT" noProof="0" dirty="0" err="1">
                <a:solidFill>
                  <a:srgbClr val="FFC000"/>
                </a:solidFill>
              </a:rPr>
              <a:t>Notify</a:t>
            </a:r>
            <a:endParaRPr lang="de-AT" noProof="0" dirty="0">
              <a:solidFill>
                <a:srgbClr val="FFC000"/>
              </a:solidFill>
            </a:endParaRPr>
          </a:p>
          <a:p>
            <a:pPr lvl="1"/>
            <a:r>
              <a:rPr lang="de-AT" noProof="0" dirty="0"/>
              <a:t>Primäres Ziel : sofortige Reaktion basierend auf kritischen Ereignissen</a:t>
            </a:r>
          </a:p>
          <a:p>
            <a:pPr lvl="1"/>
            <a:r>
              <a:rPr lang="de-AT" noProof="0" dirty="0"/>
              <a:t>Typischerweise Zustände  die ohne größere Datensammlung entdeckt werden können</a:t>
            </a:r>
          </a:p>
        </p:txBody>
      </p:sp>
      <p:grpSp>
        <p:nvGrpSpPr>
          <p:cNvPr id="20" name="Group 19"/>
          <p:cNvGrpSpPr/>
          <p:nvPr/>
        </p:nvGrpSpPr>
        <p:grpSpPr>
          <a:xfrm>
            <a:off x="10805458" y="3429000"/>
            <a:ext cx="1096683" cy="3153985"/>
            <a:chOff x="664474" y="2178597"/>
            <a:chExt cx="1096839" cy="3154432"/>
          </a:xfrm>
        </p:grpSpPr>
        <p:sp>
          <p:nvSpPr>
            <p:cNvPr id="8" name="Rounded Rectangle 7"/>
            <p:cNvSpPr/>
            <p:nvPr/>
          </p:nvSpPr>
          <p:spPr bwMode="auto">
            <a:xfrm>
              <a:off x="664474" y="2178597"/>
              <a:ext cx="1096839" cy="914400"/>
            </a:xfrm>
            <a:prstGeom prst="roundRect">
              <a:avLst>
                <a:gd name="adj" fmla="val 0"/>
              </a:avLst>
            </a:prstGeom>
            <a:solidFill>
              <a:srgbClr val="7030A0"/>
            </a:solidFill>
            <a:ln>
              <a:solidFill>
                <a:schemeClr val="bg1"/>
              </a:solidFill>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27" tIns="91427" rIns="91427" bIns="91427" numCol="1" rtlCol="0" anchor="b" anchorCtr="0" compatLnSpc="1">
              <a:prstTxWarp prst="textNoShape">
                <a:avLst/>
              </a:prstTxWarp>
            </a:bodyPr>
            <a:lstStyle/>
            <a:p>
              <a:pPr defTabSz="913653" fontAlgn="base">
                <a:spcBef>
                  <a:spcPct val="0"/>
                </a:spcBef>
                <a:spcAft>
                  <a:spcPct val="0"/>
                </a:spcAft>
              </a:pPr>
              <a:r>
                <a:rPr lang="en-US" sz="1200" dirty="0">
                  <a:gradFill>
                    <a:gsLst>
                      <a:gs pos="0">
                        <a:srgbClr val="FFFFFF"/>
                      </a:gs>
                      <a:gs pos="100000">
                        <a:srgbClr val="FFFFFF"/>
                      </a:gs>
                    </a:gsLst>
                    <a:lin ang="5400000" scaled="0"/>
                  </a:gradFill>
                  <a:latin typeface="Segoe UI Semibold" panose="020B0702040204020203" pitchFamily="34" charset="0"/>
                </a:rPr>
                <a:t>Probe</a:t>
              </a:r>
            </a:p>
          </p:txBody>
        </p:sp>
        <p:sp>
          <p:nvSpPr>
            <p:cNvPr id="9" name="Rounded Rectangle 8"/>
            <p:cNvSpPr/>
            <p:nvPr/>
          </p:nvSpPr>
          <p:spPr bwMode="auto">
            <a:xfrm>
              <a:off x="664474" y="3310269"/>
              <a:ext cx="1096839" cy="914400"/>
            </a:xfrm>
            <a:prstGeom prst="roundRect">
              <a:avLst>
                <a:gd name="adj" fmla="val 0"/>
              </a:avLst>
            </a:prstGeom>
            <a:solidFill>
              <a:srgbClr val="00B050"/>
            </a:solidFill>
            <a:ln>
              <a:solidFill>
                <a:schemeClr val="bg1"/>
              </a:solidFill>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27" tIns="91427" rIns="91427" bIns="91427" numCol="1" rtlCol="0" anchor="b" anchorCtr="0" compatLnSpc="1">
              <a:prstTxWarp prst="textNoShape">
                <a:avLst/>
              </a:prstTxWarp>
            </a:bodyPr>
            <a:lstStyle/>
            <a:p>
              <a:pPr defTabSz="913653" fontAlgn="base">
                <a:spcBef>
                  <a:spcPct val="0"/>
                </a:spcBef>
                <a:spcAft>
                  <a:spcPct val="0"/>
                </a:spcAft>
              </a:pPr>
              <a:endParaRPr lang="en-US" sz="1200" dirty="0">
                <a:gradFill>
                  <a:gsLst>
                    <a:gs pos="0">
                      <a:srgbClr val="FFFFFF"/>
                    </a:gs>
                    <a:gs pos="100000">
                      <a:srgbClr val="FFFFFF"/>
                    </a:gs>
                  </a:gsLst>
                  <a:lin ang="5400000" scaled="0"/>
                </a:gradFill>
                <a:latin typeface="Segoe UI Semibold" panose="020B0702040204020203" pitchFamily="34" charset="0"/>
              </a:endParaRPr>
            </a:p>
            <a:p>
              <a:pPr defTabSz="913653" fontAlgn="base">
                <a:spcBef>
                  <a:spcPct val="0"/>
                </a:spcBef>
                <a:spcAft>
                  <a:spcPct val="0"/>
                </a:spcAft>
              </a:pPr>
              <a:endParaRPr lang="en-US" sz="1200" dirty="0">
                <a:gradFill>
                  <a:gsLst>
                    <a:gs pos="0">
                      <a:srgbClr val="FFFFFF"/>
                    </a:gs>
                    <a:gs pos="100000">
                      <a:srgbClr val="FFFFFF"/>
                    </a:gs>
                  </a:gsLst>
                  <a:lin ang="5400000" scaled="0"/>
                </a:gradFill>
                <a:latin typeface="Segoe UI Semibold" panose="020B0702040204020203" pitchFamily="34" charset="0"/>
              </a:endParaRPr>
            </a:p>
            <a:p>
              <a:pPr defTabSz="913653" fontAlgn="base">
                <a:spcBef>
                  <a:spcPct val="0"/>
                </a:spcBef>
                <a:spcAft>
                  <a:spcPct val="0"/>
                </a:spcAft>
              </a:pPr>
              <a:r>
                <a:rPr lang="en-US" sz="1200" dirty="0">
                  <a:gradFill>
                    <a:gsLst>
                      <a:gs pos="0">
                        <a:srgbClr val="FFFFFF"/>
                      </a:gs>
                      <a:gs pos="100000">
                        <a:srgbClr val="FFFFFF"/>
                      </a:gs>
                    </a:gsLst>
                    <a:lin ang="5400000" scaled="0"/>
                  </a:gradFill>
                  <a:latin typeface="Segoe UI Semibold" panose="020B0702040204020203" pitchFamily="34" charset="0"/>
                </a:rPr>
                <a:t>Check</a:t>
              </a:r>
            </a:p>
          </p:txBody>
        </p:sp>
        <p:sp>
          <p:nvSpPr>
            <p:cNvPr id="10" name="Rounded Rectangle 9"/>
            <p:cNvSpPr/>
            <p:nvPr/>
          </p:nvSpPr>
          <p:spPr bwMode="auto">
            <a:xfrm>
              <a:off x="664474" y="4418629"/>
              <a:ext cx="1096839" cy="914400"/>
            </a:xfrm>
            <a:prstGeom prst="roundRect">
              <a:avLst>
                <a:gd name="adj" fmla="val 0"/>
              </a:avLst>
            </a:prstGeom>
            <a:solidFill>
              <a:srgbClr val="FF0000"/>
            </a:solidFill>
            <a:ln>
              <a:solidFill>
                <a:schemeClr val="bg1"/>
              </a:solidFill>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27" tIns="91427" rIns="91427" bIns="91427" numCol="1" rtlCol="0" anchor="b" anchorCtr="0" compatLnSpc="1">
              <a:prstTxWarp prst="textNoShape">
                <a:avLst/>
              </a:prstTxWarp>
            </a:bodyPr>
            <a:lstStyle/>
            <a:p>
              <a:pPr defTabSz="913653" fontAlgn="base">
                <a:spcBef>
                  <a:spcPct val="0"/>
                </a:spcBef>
                <a:spcAft>
                  <a:spcPct val="0"/>
                </a:spcAft>
              </a:pPr>
              <a:r>
                <a:rPr lang="en-US" sz="1200" dirty="0">
                  <a:gradFill>
                    <a:gsLst>
                      <a:gs pos="0">
                        <a:srgbClr val="FFFFFF"/>
                      </a:gs>
                      <a:gs pos="100000">
                        <a:srgbClr val="FFFFFF"/>
                      </a:gs>
                    </a:gsLst>
                    <a:lin ang="5400000" scaled="0"/>
                  </a:gradFill>
                  <a:latin typeface="Segoe UI Semibold" panose="020B0702040204020203" pitchFamily="34" charset="0"/>
                </a:rPr>
                <a:t>Notify</a:t>
              </a:r>
            </a:p>
          </p:txBody>
        </p:sp>
        <p:pic>
          <p:nvPicPr>
            <p:cNvPr id="11" name="Picture 16" descr="W:\Open Engagements\Productivity\MS-Unified Communications\#1601 BizProd MOD Team Core Content Work\New Iconography\Words\Yes_06051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5491" y="3364804"/>
              <a:ext cx="595930" cy="59764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C:\Users\hannahr\Dropbox\MOD Servers Metro Icon Library\victor melniciuc\PNGs\Tech_Words\TechWords_06-13-12-SearchA.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77866" y="2178597"/>
              <a:ext cx="711180" cy="71323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7" descr="W:\Open Engagements\Productivity\MS-Unified Communications\#1601 BizProd MOD Team Core Content Work\New Iconography\Words\Megaphone_06051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0322" y="4446134"/>
              <a:ext cx="586268" cy="5891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76586242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dirty="0"/>
              <a:t>Monitore</a:t>
            </a:r>
          </a:p>
        </p:txBody>
      </p:sp>
      <p:sp>
        <p:nvSpPr>
          <p:cNvPr id="2" name="Text Placeholder 1"/>
          <p:cNvSpPr>
            <a:spLocks noGrp="1"/>
          </p:cNvSpPr>
          <p:nvPr>
            <p:ph sz="half" idx="1"/>
          </p:nvPr>
        </p:nvSpPr>
        <p:spPr/>
        <p:txBody>
          <a:bodyPr>
            <a:normAutofit/>
          </a:bodyPr>
          <a:lstStyle/>
          <a:p>
            <a:r>
              <a:rPr lang="de-AT" noProof="0"/>
              <a:t>Evaluiert Daten von Probes, um zu entscheiden ob reagiert werden muss</a:t>
            </a:r>
          </a:p>
          <a:p>
            <a:pPr lvl="1"/>
            <a:r>
              <a:rPr lang="de-AT" noProof="0"/>
              <a:t>Abhängig von der Regel kann ein Monitor einen Responder initiieren oder eskalieren</a:t>
            </a:r>
          </a:p>
          <a:p>
            <a:pPr lvl="1"/>
            <a:endParaRPr lang="de-AT" noProof="0"/>
          </a:p>
          <a:p>
            <a:r>
              <a:rPr lang="de-AT" noProof="0"/>
              <a:t>Definiert die Zeit die verstreicht bis nach einem Fehler ein Responder ausgeführt wird</a:t>
            </a:r>
            <a:endParaRPr lang="de-AT" noProof="0" dirty="0"/>
          </a:p>
        </p:txBody>
      </p:sp>
      <p:grpSp>
        <p:nvGrpSpPr>
          <p:cNvPr id="8" name="Group 7"/>
          <p:cNvGrpSpPr/>
          <p:nvPr/>
        </p:nvGrpSpPr>
        <p:grpSpPr>
          <a:xfrm>
            <a:off x="6781800" y="2136756"/>
            <a:ext cx="3933652" cy="3729075"/>
            <a:chOff x="7495325" y="1358537"/>
            <a:chExt cx="3933652" cy="3729075"/>
          </a:xfrm>
        </p:grpSpPr>
        <p:cxnSp>
          <p:nvCxnSpPr>
            <p:cNvPr id="13" name="Straight Arrow Connector 12"/>
            <p:cNvCxnSpPr>
              <a:stCxn id="16" idx="0"/>
              <a:endCxn id="17" idx="2"/>
            </p:cNvCxnSpPr>
            <p:nvPr/>
          </p:nvCxnSpPr>
          <p:spPr>
            <a:xfrm flipV="1">
              <a:off x="8256909" y="2882322"/>
              <a:ext cx="0" cy="681507"/>
            </a:xfrm>
            <a:prstGeom prst="straightConnector1">
              <a:avLst/>
            </a:prstGeom>
            <a:ln w="28575">
              <a:solidFill>
                <a:schemeClr val="accent3"/>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9018495" y="4351480"/>
              <a:ext cx="887311" cy="0"/>
            </a:xfrm>
            <a:prstGeom prst="straightConnector1">
              <a:avLst/>
            </a:prstGeom>
            <a:ln w="2857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5" name="Elbow Connector 14"/>
            <p:cNvCxnSpPr>
              <a:stCxn id="18" idx="0"/>
              <a:endCxn id="17" idx="3"/>
            </p:cNvCxnSpPr>
            <p:nvPr/>
          </p:nvCxnSpPr>
          <p:spPr>
            <a:xfrm rot="16200000" flipV="1">
              <a:off x="9121243" y="2017684"/>
              <a:ext cx="1443399" cy="1648895"/>
            </a:xfrm>
            <a:prstGeom prst="bentConnector2">
              <a:avLst/>
            </a:prstGeom>
            <a:ln w="28575">
              <a:solidFill>
                <a:srgbClr val="FF0000"/>
              </a:solidFill>
              <a:tailEnd type="triangle"/>
            </a:ln>
          </p:spPr>
          <p:style>
            <a:lnRef idx="1">
              <a:schemeClr val="accent5"/>
            </a:lnRef>
            <a:fillRef idx="0">
              <a:schemeClr val="accent5"/>
            </a:fillRef>
            <a:effectRef idx="0">
              <a:schemeClr val="accent5"/>
            </a:effectRef>
            <a:fontRef idx="minor">
              <a:schemeClr val="tx1"/>
            </a:fontRef>
          </p:style>
        </p:cxnSp>
        <p:sp>
          <p:nvSpPr>
            <p:cNvPr id="16" name="Rounded Rectangle 15"/>
            <p:cNvSpPr/>
            <p:nvPr/>
          </p:nvSpPr>
          <p:spPr bwMode="auto">
            <a:xfrm>
              <a:off x="7495325" y="3563828"/>
              <a:ext cx="1523171" cy="1523784"/>
            </a:xfrm>
            <a:prstGeom prst="roundRect">
              <a:avLst>
                <a:gd name="adj" fmla="val 0"/>
              </a:avLst>
            </a:prstGeom>
            <a:solidFill>
              <a:srgbClr val="FFC000"/>
            </a:solidFill>
            <a:ln>
              <a:solidFill>
                <a:schemeClr val="bg1"/>
              </a:solidFill>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vert="horz" wrap="square" lIns="91427" tIns="91427" rIns="91427" bIns="45701" numCol="1" rtlCol="0" anchor="b" anchorCtr="0" compatLnSpc="1">
              <a:prstTxWarp prst="textNoShape">
                <a:avLst/>
              </a:prstTxWarp>
            </a:bodyPr>
            <a:lstStyle/>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r>
                <a:rPr lang="en-US" sz="2000" dirty="0">
                  <a:solidFill>
                    <a:schemeClr val="bg1"/>
                  </a:solidFill>
                  <a:effectLst>
                    <a:outerShdw blurRad="38100" dist="38100" dir="2700000" algn="tl">
                      <a:srgbClr val="000000">
                        <a:alpha val="43137"/>
                      </a:srgbClr>
                    </a:outerShdw>
                  </a:effectLst>
                </a:rPr>
                <a:t>Monitor</a:t>
              </a:r>
            </a:p>
            <a:p>
              <a:pPr defTabSz="913653" fontAlgn="base">
                <a:spcBef>
                  <a:spcPct val="0"/>
                </a:spcBef>
                <a:spcAft>
                  <a:spcPct val="0"/>
                </a:spcAft>
              </a:pPr>
              <a:r>
                <a:rPr lang="en-US" sz="1200" dirty="0">
                  <a:solidFill>
                    <a:schemeClr val="bg1"/>
                  </a:solidFill>
                  <a:effectLst>
                    <a:outerShdw blurRad="38100" dist="38100" dir="2700000" algn="tl">
                      <a:srgbClr val="000000">
                        <a:alpha val="43137"/>
                      </a:srgbClr>
                    </a:outerShdw>
                  </a:effectLst>
                </a:rPr>
                <a:t>Evaluate probe data</a:t>
              </a:r>
              <a:endParaRPr lang="en-US" sz="1100" dirty="0">
                <a:solidFill>
                  <a:schemeClr val="bg1"/>
                </a:solidFill>
                <a:effectLst>
                  <a:outerShdw blurRad="38100" dist="38100" dir="2700000" algn="tl">
                    <a:srgbClr val="000000">
                      <a:alpha val="43137"/>
                    </a:srgbClr>
                  </a:outerShdw>
                </a:effectLst>
              </a:endParaRPr>
            </a:p>
          </p:txBody>
        </p:sp>
        <p:sp>
          <p:nvSpPr>
            <p:cNvPr id="17" name="Rounded Rectangle 16"/>
            <p:cNvSpPr/>
            <p:nvPr/>
          </p:nvSpPr>
          <p:spPr bwMode="auto">
            <a:xfrm>
              <a:off x="7495325" y="1358537"/>
              <a:ext cx="1523171" cy="1523784"/>
            </a:xfrm>
            <a:prstGeom prst="roundRect">
              <a:avLst>
                <a:gd name="adj" fmla="val 0"/>
              </a:avLst>
            </a:prstGeom>
            <a:solidFill>
              <a:srgbClr val="FF0000"/>
            </a:solidFill>
            <a:ln>
              <a:solidFill>
                <a:schemeClr val="bg1"/>
              </a:solidFill>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square" lIns="91427" tIns="91427" rIns="91427" bIns="45701" numCol="1" rtlCol="0" anchor="b" anchorCtr="0" compatLnSpc="1">
              <a:prstTxWarp prst="textNoShape">
                <a:avLst/>
              </a:prstTxWarp>
            </a:bodyPr>
            <a:lstStyle/>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r>
                <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rPr>
                <a:t>Escalate</a:t>
              </a:r>
            </a:p>
            <a:p>
              <a:pPr defTabSz="913653" fontAlgn="base">
                <a:spcBef>
                  <a:spcPct val="0"/>
                </a:spcBef>
                <a:spcAft>
                  <a:spcPct val="0"/>
                </a:spcAft>
              </a:pPr>
              <a:r>
                <a:rPr lang="en-US" sz="1200" dirty="0">
                  <a:solidFill>
                    <a:srgbClr val="FFFFFF"/>
                  </a:solidFill>
                  <a:effectLst>
                    <a:outerShdw blurRad="38100" dist="38100" dir="2700000" algn="tl">
                      <a:srgbClr val="000000">
                        <a:alpha val="43137"/>
                      </a:srgbClr>
                    </a:outerShdw>
                  </a:effectLst>
                </a:rPr>
                <a:t>Generate event log</a:t>
              </a:r>
            </a:p>
          </p:txBody>
        </p:sp>
        <p:sp>
          <p:nvSpPr>
            <p:cNvPr id="18" name="Rounded Rectangle 17"/>
            <p:cNvSpPr/>
            <p:nvPr/>
          </p:nvSpPr>
          <p:spPr bwMode="auto">
            <a:xfrm>
              <a:off x="9905806" y="3563828"/>
              <a:ext cx="1523171" cy="1523784"/>
            </a:xfrm>
            <a:prstGeom prst="roundRect">
              <a:avLst>
                <a:gd name="adj" fmla="val 0"/>
              </a:avLst>
            </a:prstGeom>
            <a:solidFill>
              <a:schemeClr val="accent5"/>
            </a:solidFill>
            <a:ln>
              <a:solidFill>
                <a:schemeClr val="bg1"/>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27" tIns="91427" rIns="91427" bIns="45701" numCol="1" rtlCol="0" anchor="b" anchorCtr="0" compatLnSpc="1">
              <a:prstTxWarp prst="textNoShape">
                <a:avLst/>
              </a:prstTxWarp>
            </a:bodyPr>
            <a:lstStyle/>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r>
                <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rPr>
                <a:t>Respond</a:t>
              </a:r>
            </a:p>
            <a:p>
              <a:pPr defTabSz="913653" fontAlgn="base">
                <a:spcBef>
                  <a:spcPct val="0"/>
                </a:spcBef>
                <a:spcAft>
                  <a:spcPct val="0"/>
                </a:spcAft>
              </a:pPr>
              <a:r>
                <a:rPr lang="en-US" sz="1200" dirty="0">
                  <a:solidFill>
                    <a:srgbClr val="FFFFFF"/>
                  </a:solidFill>
                  <a:effectLst>
                    <a:outerShdw blurRad="38100" dist="38100" dir="2700000" algn="tl">
                      <a:srgbClr val="000000">
                        <a:alpha val="43137"/>
                      </a:srgbClr>
                    </a:outerShdw>
                  </a:effectLst>
                </a:rPr>
                <a:t>Restore service or prevent failure</a:t>
              </a:r>
            </a:p>
          </p:txBody>
        </p:sp>
        <p:pic>
          <p:nvPicPr>
            <p:cNvPr id="20" name="Picture 5" descr="W:\Open Engagements\Productivity\MS-Unified Communications\#1601 BizProd MOD Team Core Content Work\New Iconography\Words\Fix_06051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276784" y="3657461"/>
              <a:ext cx="781216" cy="785024"/>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7" descr="W:\Open Engagements\Productivity\MS-Unified Communications\#1601 BizProd MOD Team Core Content Work\New Iconography\Words\Megaphone_06051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32150" y="1506475"/>
              <a:ext cx="586185" cy="589041"/>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6" descr="W:\Open Engagements\Productivity\MS-Unified Communications\#1601 BizProd MOD Team Core Content Work\New Iconography\Words\Yes_06051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837924" y="3718702"/>
              <a:ext cx="887811" cy="89036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31693266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dirty="0"/>
              <a:t>Responder</a:t>
            </a:r>
          </a:p>
        </p:txBody>
      </p:sp>
      <p:sp>
        <p:nvSpPr>
          <p:cNvPr id="2" name="Text Placeholder 1"/>
          <p:cNvSpPr>
            <a:spLocks noGrp="1"/>
          </p:cNvSpPr>
          <p:nvPr>
            <p:ph idx="1"/>
          </p:nvPr>
        </p:nvSpPr>
        <p:spPr/>
        <p:txBody>
          <a:bodyPr>
            <a:noAutofit/>
          </a:bodyPr>
          <a:lstStyle/>
          <a:p>
            <a:r>
              <a:rPr lang="de-AT" noProof="0" dirty="0"/>
              <a:t>Führt ein Aktion basierend auf einem Alarm aus, der durch einen Monitor ausgelöst wurde</a:t>
            </a:r>
          </a:p>
          <a:p>
            <a:r>
              <a:rPr lang="de-AT" noProof="0" dirty="0"/>
              <a:t>Responder</a:t>
            </a:r>
          </a:p>
          <a:p>
            <a:pPr lvl="1"/>
            <a:r>
              <a:rPr lang="de-AT" noProof="0" dirty="0"/>
              <a:t>Restart – Terminiert und Restartet ein Service</a:t>
            </a:r>
          </a:p>
          <a:p>
            <a:pPr lvl="1"/>
            <a:r>
              <a:rPr lang="de-AT" noProof="0" dirty="0"/>
              <a:t>Reset AppPool – Neustart IIS application pool</a:t>
            </a:r>
          </a:p>
          <a:p>
            <a:pPr lvl="1"/>
            <a:r>
              <a:rPr lang="de-AT" noProof="0" dirty="0"/>
              <a:t>Failover – Initiiert einen Datenbank oder Server Failover</a:t>
            </a:r>
          </a:p>
          <a:p>
            <a:pPr lvl="1"/>
            <a:r>
              <a:rPr lang="de-AT" noProof="0" dirty="0"/>
              <a:t>Bugcheck – Initiiert einen Bugcheck eines Servers (=Blue Screen)</a:t>
            </a:r>
          </a:p>
          <a:p>
            <a:pPr lvl="1"/>
            <a:r>
              <a:rPr lang="de-AT" noProof="0" dirty="0"/>
              <a:t>Offline – Nimmt ein Protokoll auf einem Server außer Betrieb</a:t>
            </a:r>
          </a:p>
          <a:p>
            <a:pPr lvl="1"/>
            <a:r>
              <a:rPr lang="de-AT" noProof="0" dirty="0"/>
              <a:t>Online – Nimmt ein Protokoll auf einem Server in Betrieb</a:t>
            </a:r>
          </a:p>
          <a:p>
            <a:pPr lvl="1"/>
            <a:r>
              <a:rPr lang="de-AT" noProof="0" dirty="0"/>
              <a:t>Escalate – Eskaliert ein Problem zu einem Admin (Event Log)</a:t>
            </a:r>
          </a:p>
        </p:txBody>
      </p:sp>
      <p:cxnSp>
        <p:nvCxnSpPr>
          <p:cNvPr id="17" name="Elbow Connector 16"/>
          <p:cNvCxnSpPr>
            <a:stCxn id="20" idx="0"/>
            <a:endCxn id="19" idx="3"/>
          </p:cNvCxnSpPr>
          <p:nvPr/>
        </p:nvCxnSpPr>
        <p:spPr>
          <a:xfrm rot="16200000" flipV="1">
            <a:off x="10316245" y="3306258"/>
            <a:ext cx="1007482" cy="609601"/>
          </a:xfrm>
          <a:prstGeom prst="bentConnector2">
            <a:avLst/>
          </a:prstGeom>
          <a:ln w="28575">
            <a:solidFill>
              <a:srgbClr val="FF0000"/>
            </a:solidFill>
            <a:tailEnd type="triangle"/>
          </a:ln>
        </p:spPr>
        <p:style>
          <a:lnRef idx="1">
            <a:schemeClr val="accent5"/>
          </a:lnRef>
          <a:fillRef idx="0">
            <a:schemeClr val="accent5"/>
          </a:fillRef>
          <a:effectRef idx="0">
            <a:schemeClr val="accent5"/>
          </a:effectRef>
          <a:fontRef idx="minor">
            <a:schemeClr val="tx1"/>
          </a:fontRef>
        </p:style>
      </p:cxnSp>
      <p:grpSp>
        <p:nvGrpSpPr>
          <p:cNvPr id="10" name="Group 9"/>
          <p:cNvGrpSpPr/>
          <p:nvPr/>
        </p:nvGrpSpPr>
        <p:grpSpPr>
          <a:xfrm>
            <a:off x="10363200" y="4114800"/>
            <a:ext cx="1523171" cy="1523784"/>
            <a:chOff x="10335281" y="4567491"/>
            <a:chExt cx="1523171" cy="1523784"/>
          </a:xfrm>
        </p:grpSpPr>
        <p:sp>
          <p:nvSpPr>
            <p:cNvPr id="20" name="Rounded Rectangle 19"/>
            <p:cNvSpPr/>
            <p:nvPr/>
          </p:nvSpPr>
          <p:spPr bwMode="auto">
            <a:xfrm>
              <a:off x="10335281" y="4567491"/>
              <a:ext cx="1523171" cy="1523784"/>
            </a:xfrm>
            <a:prstGeom prst="roundRect">
              <a:avLst>
                <a:gd name="adj" fmla="val 0"/>
              </a:avLst>
            </a:prstGeom>
            <a:solidFill>
              <a:schemeClr val="accent5"/>
            </a:solidFill>
            <a:ln>
              <a:solidFill>
                <a:schemeClr val="bg1"/>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27" tIns="91427" rIns="91427" bIns="45701" numCol="1" rtlCol="0" anchor="b" anchorCtr="0" compatLnSpc="1">
              <a:prstTxWarp prst="textNoShape">
                <a:avLst/>
              </a:prstTxWarp>
            </a:bodyPr>
            <a:lstStyle/>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r>
                <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rPr>
                <a:t>Respond</a:t>
              </a:r>
            </a:p>
            <a:p>
              <a:pPr defTabSz="913653" fontAlgn="base">
                <a:spcBef>
                  <a:spcPct val="0"/>
                </a:spcBef>
                <a:spcAft>
                  <a:spcPct val="0"/>
                </a:spcAft>
              </a:pPr>
              <a:r>
                <a:rPr lang="en-US" sz="1200" dirty="0">
                  <a:solidFill>
                    <a:srgbClr val="FFFFFF"/>
                  </a:solidFill>
                  <a:effectLst>
                    <a:outerShdw blurRad="38100" dist="38100" dir="2700000" algn="tl">
                      <a:srgbClr val="000000">
                        <a:alpha val="43137"/>
                      </a:srgbClr>
                    </a:outerShdw>
                  </a:effectLst>
                </a:rPr>
                <a:t>Restore service or prevent failure</a:t>
              </a:r>
            </a:p>
          </p:txBody>
        </p:sp>
        <p:pic>
          <p:nvPicPr>
            <p:cNvPr id="21" name="Picture 5" descr="W:\Open Engagements\Productivity\MS-Unified Communications\#1601 BizProd MOD Team Core Content Work\New Iconography\Words\Fix_06051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706259" y="4661125"/>
              <a:ext cx="781216" cy="78502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p:cNvGrpSpPr/>
          <p:nvPr/>
        </p:nvGrpSpPr>
        <p:grpSpPr>
          <a:xfrm>
            <a:off x="8992014" y="2345426"/>
            <a:ext cx="1523171" cy="1523784"/>
            <a:chOff x="7924800" y="2362200"/>
            <a:chExt cx="1523171" cy="1523784"/>
          </a:xfrm>
        </p:grpSpPr>
        <p:sp>
          <p:nvSpPr>
            <p:cNvPr id="19" name="Rounded Rectangle 18"/>
            <p:cNvSpPr/>
            <p:nvPr/>
          </p:nvSpPr>
          <p:spPr bwMode="auto">
            <a:xfrm>
              <a:off x="7924800" y="2362200"/>
              <a:ext cx="1523171" cy="1523784"/>
            </a:xfrm>
            <a:prstGeom prst="roundRect">
              <a:avLst>
                <a:gd name="adj" fmla="val 0"/>
              </a:avLst>
            </a:prstGeom>
            <a:solidFill>
              <a:srgbClr val="FF0000"/>
            </a:solidFill>
            <a:ln>
              <a:solidFill>
                <a:schemeClr val="bg1"/>
              </a:solidFill>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square" lIns="91427" tIns="91427" rIns="91427" bIns="45701" numCol="1" rtlCol="0" anchor="b" anchorCtr="0" compatLnSpc="1">
              <a:prstTxWarp prst="textNoShape">
                <a:avLst/>
              </a:prstTxWarp>
            </a:bodyPr>
            <a:lstStyle/>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endPar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endParaRPr>
            </a:p>
            <a:p>
              <a:pPr defTabSz="913653" fontAlgn="base">
                <a:spcBef>
                  <a:spcPct val="0"/>
                </a:spcBef>
                <a:spcAft>
                  <a:spcPct val="0"/>
                </a:spcAft>
              </a:pPr>
              <a:r>
                <a:rPr lang="en-US" sz="2000" dirty="0">
                  <a:gradFill>
                    <a:gsLst>
                      <a:gs pos="0">
                        <a:srgbClr val="FFFFFF"/>
                      </a:gs>
                      <a:gs pos="100000">
                        <a:srgbClr val="FFFFFF"/>
                      </a:gs>
                    </a:gsLst>
                    <a:lin ang="5400000" scaled="0"/>
                  </a:gradFill>
                  <a:effectLst>
                    <a:outerShdw blurRad="38100" dist="38100" dir="2700000" algn="tl">
                      <a:srgbClr val="000000">
                        <a:alpha val="43137"/>
                      </a:srgbClr>
                    </a:outerShdw>
                  </a:effectLst>
                </a:rPr>
                <a:t>Escalate</a:t>
              </a:r>
            </a:p>
            <a:p>
              <a:pPr defTabSz="913653" fontAlgn="base">
                <a:spcBef>
                  <a:spcPct val="0"/>
                </a:spcBef>
                <a:spcAft>
                  <a:spcPct val="0"/>
                </a:spcAft>
              </a:pPr>
              <a:r>
                <a:rPr lang="en-US" sz="1200" dirty="0">
                  <a:solidFill>
                    <a:srgbClr val="FFFFFF"/>
                  </a:solidFill>
                  <a:effectLst>
                    <a:outerShdw blurRad="38100" dist="38100" dir="2700000" algn="tl">
                      <a:srgbClr val="000000">
                        <a:alpha val="43137"/>
                      </a:srgbClr>
                    </a:outerShdw>
                  </a:effectLst>
                </a:rPr>
                <a:t>Generate event log</a:t>
              </a:r>
            </a:p>
          </p:txBody>
        </p:sp>
        <p:pic>
          <p:nvPicPr>
            <p:cNvPr id="22" name="Picture 7" descr="W:\Open Engagements\Productivity\MS-Unified Communications\#1601 BizProd MOD Team Core Content Work\New Iconography\Words\Megaphone_06051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361625" y="2510139"/>
              <a:ext cx="586185" cy="58904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27092579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a:t>Monitoring Layer</a:t>
            </a:r>
            <a:endParaRPr lang="de-AT" noProof="0" dirty="0"/>
          </a:p>
        </p:txBody>
      </p:sp>
      <p:sp>
        <p:nvSpPr>
          <p:cNvPr id="5" name="Rounded Rectangle 4"/>
          <p:cNvSpPr/>
          <p:nvPr/>
        </p:nvSpPr>
        <p:spPr bwMode="auto">
          <a:xfrm>
            <a:off x="1867450" y="2552385"/>
            <a:ext cx="3250367" cy="1376786"/>
          </a:xfrm>
          <a:prstGeom prst="roundRect">
            <a:avLst>
              <a:gd name="adj" fmla="val 0"/>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7" tIns="91427" rIns="91427" bIns="91427" numCol="1" rtlCol="0" anchor="b" anchorCtr="0" compatLnSpc="1">
            <a:prstTxWarp prst="textNoShape">
              <a:avLst/>
            </a:prstTxWarp>
          </a:bodyPr>
          <a:lstStyle/>
          <a:p>
            <a:pPr defTabSz="932110" fontAlgn="base">
              <a:spcBef>
                <a:spcPct val="0"/>
              </a:spcBef>
              <a:spcAft>
                <a:spcPct val="0"/>
              </a:spcAft>
            </a:pPr>
            <a:r>
              <a:rPr lang="en-US" sz="2800" dirty="0">
                <a:gradFill>
                  <a:gsLst>
                    <a:gs pos="0">
                      <a:srgbClr val="FFFFFF"/>
                    </a:gs>
                    <a:gs pos="100000">
                      <a:srgbClr val="FFFFFF"/>
                    </a:gs>
                  </a:gsLst>
                  <a:lin ang="5400000" scaled="0"/>
                </a:gradFill>
                <a:latin typeface="Segoe UI Light"/>
              </a:rPr>
              <a:t>CAS</a:t>
            </a:r>
          </a:p>
        </p:txBody>
      </p:sp>
      <p:sp>
        <p:nvSpPr>
          <p:cNvPr id="6" name="Rounded Rectangle 5"/>
          <p:cNvSpPr/>
          <p:nvPr/>
        </p:nvSpPr>
        <p:spPr bwMode="auto">
          <a:xfrm>
            <a:off x="1867450" y="4110823"/>
            <a:ext cx="3250367" cy="2304409"/>
          </a:xfrm>
          <a:prstGeom prst="roundRect">
            <a:avLst>
              <a:gd name="adj" fmla="val 0"/>
            </a:avLst>
          </a:prstGeom>
          <a:solidFill>
            <a:srgbClr val="00B050"/>
          </a:solidFill>
          <a:ln>
            <a:noFill/>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27" tIns="91427" rIns="91427" bIns="91427" numCol="1" rtlCol="0" anchor="b" anchorCtr="0" compatLnSpc="1">
            <a:prstTxWarp prst="textNoShape">
              <a:avLst/>
            </a:prstTxWarp>
          </a:bodyPr>
          <a:lstStyle/>
          <a:p>
            <a:pPr defTabSz="932110" fontAlgn="base">
              <a:spcBef>
                <a:spcPct val="0"/>
              </a:spcBef>
              <a:spcAft>
                <a:spcPct val="0"/>
              </a:spcAft>
            </a:pPr>
            <a:r>
              <a:rPr lang="en-US" sz="2800" dirty="0">
                <a:gradFill>
                  <a:gsLst>
                    <a:gs pos="0">
                      <a:srgbClr val="FFFFFF"/>
                    </a:gs>
                    <a:gs pos="100000">
                      <a:srgbClr val="FFFFFF"/>
                    </a:gs>
                  </a:gsLst>
                  <a:lin ang="5400000" scaled="0"/>
                </a:gradFill>
                <a:latin typeface="Segoe UI Light"/>
              </a:rPr>
              <a:t>MBX</a:t>
            </a:r>
          </a:p>
        </p:txBody>
      </p:sp>
      <p:sp>
        <p:nvSpPr>
          <p:cNvPr id="7" name="Rounded Rectangle 6"/>
          <p:cNvSpPr/>
          <p:nvPr/>
        </p:nvSpPr>
        <p:spPr bwMode="auto">
          <a:xfrm>
            <a:off x="2155714" y="4110821"/>
            <a:ext cx="2700533" cy="777058"/>
          </a:xfrm>
          <a:prstGeom prst="roundRect">
            <a:avLst>
              <a:gd name="adj" fmla="val 0"/>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7" tIns="91427" rIns="91427" bIns="91427" numCol="1" rtlCol="0" anchor="t" anchorCtr="0" compatLnSpc="1">
            <a:prstTxWarp prst="textNoShape">
              <a:avLst/>
            </a:prstTxWarp>
          </a:bodyPr>
          <a:lstStyle/>
          <a:p>
            <a:pPr defTabSz="932110" fontAlgn="base">
              <a:spcBef>
                <a:spcPct val="0"/>
              </a:spcBef>
              <a:spcAft>
                <a:spcPct val="0"/>
              </a:spcAft>
            </a:pPr>
            <a:r>
              <a:rPr lang="en-US" sz="2800" dirty="0">
                <a:gradFill>
                  <a:gsLst>
                    <a:gs pos="0">
                      <a:srgbClr val="FFFFFF"/>
                    </a:gs>
                    <a:gs pos="100000">
                      <a:srgbClr val="FFFFFF"/>
                    </a:gs>
                  </a:gsLst>
                  <a:lin ang="5400000" scaled="0"/>
                </a:gradFill>
                <a:latin typeface="Segoe UI Light"/>
              </a:rPr>
              <a:t>PROTOCOL</a:t>
            </a:r>
          </a:p>
        </p:txBody>
      </p:sp>
      <p:sp>
        <p:nvSpPr>
          <p:cNvPr id="8" name="Rounded Rectangle 7"/>
          <p:cNvSpPr/>
          <p:nvPr/>
        </p:nvSpPr>
        <p:spPr bwMode="auto">
          <a:xfrm>
            <a:off x="2142367" y="5046905"/>
            <a:ext cx="2700533" cy="777058"/>
          </a:xfrm>
          <a:prstGeom prst="roundRect">
            <a:avLst>
              <a:gd name="adj" fmla="val 0"/>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7" tIns="91427" rIns="91427" bIns="91427" numCol="1" rtlCol="0" anchor="t" anchorCtr="0" compatLnSpc="1">
            <a:prstTxWarp prst="textNoShape">
              <a:avLst/>
            </a:prstTxWarp>
          </a:bodyPr>
          <a:lstStyle/>
          <a:p>
            <a:pPr defTabSz="932110" fontAlgn="base">
              <a:spcBef>
                <a:spcPct val="0"/>
              </a:spcBef>
              <a:spcAft>
                <a:spcPct val="0"/>
              </a:spcAft>
            </a:pPr>
            <a:r>
              <a:rPr lang="en-US" sz="2800" dirty="0">
                <a:gradFill>
                  <a:gsLst>
                    <a:gs pos="0">
                      <a:srgbClr val="FFFFFF"/>
                    </a:gs>
                    <a:gs pos="100000">
                      <a:srgbClr val="FFFFFF"/>
                    </a:gs>
                  </a:gsLst>
                  <a:lin ang="5400000" scaled="0"/>
                </a:gradFill>
                <a:latin typeface="Segoe UI Light"/>
              </a:rPr>
              <a:t>STORE</a:t>
            </a:r>
          </a:p>
        </p:txBody>
      </p:sp>
      <p:sp>
        <p:nvSpPr>
          <p:cNvPr id="9" name="Rounded Rectangle 8"/>
          <p:cNvSpPr/>
          <p:nvPr/>
        </p:nvSpPr>
        <p:spPr bwMode="auto">
          <a:xfrm>
            <a:off x="2155714" y="2552383"/>
            <a:ext cx="2700533" cy="777058"/>
          </a:xfrm>
          <a:prstGeom prst="roundRect">
            <a:avLst>
              <a:gd name="adj" fmla="val 0"/>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7" tIns="91427" rIns="91427" bIns="91427" numCol="1" rtlCol="0" anchor="ctr" anchorCtr="0" compatLnSpc="1">
            <a:prstTxWarp prst="textNoShape">
              <a:avLst/>
            </a:prstTxWarp>
          </a:bodyPr>
          <a:lstStyle/>
          <a:p>
            <a:pPr defTabSz="932110" fontAlgn="base">
              <a:lnSpc>
                <a:spcPts val="2800"/>
              </a:lnSpc>
              <a:spcBef>
                <a:spcPct val="0"/>
              </a:spcBef>
              <a:spcAft>
                <a:spcPct val="0"/>
              </a:spcAft>
            </a:pPr>
            <a:r>
              <a:rPr lang="en-US" sz="2800" dirty="0">
                <a:gradFill>
                  <a:gsLst>
                    <a:gs pos="0">
                      <a:srgbClr val="FFFFFF"/>
                    </a:gs>
                    <a:gs pos="100000">
                      <a:srgbClr val="FFFFFF"/>
                    </a:gs>
                  </a:gsLst>
                  <a:lin ang="5400000" scaled="0"/>
                </a:gradFill>
                <a:latin typeface="Segoe UI Light"/>
              </a:rPr>
              <a:t>PROTOCOL PROXY</a:t>
            </a:r>
          </a:p>
        </p:txBody>
      </p:sp>
      <p:cxnSp>
        <p:nvCxnSpPr>
          <p:cNvPr id="10" name="Straight Arrow Connector 9"/>
          <p:cNvCxnSpPr/>
          <p:nvPr/>
        </p:nvCxnSpPr>
        <p:spPr>
          <a:xfrm>
            <a:off x="5649338" y="2552383"/>
            <a:ext cx="0" cy="3229618"/>
          </a:xfrm>
          <a:prstGeom prst="straightConnector1">
            <a:avLst/>
          </a:prstGeom>
          <a:ln>
            <a:solidFill>
              <a:schemeClr val="tx1">
                <a:alpha val="50000"/>
              </a:schemeClr>
            </a:solidFill>
            <a:tailEnd type="oval" w="lg" len="lg"/>
          </a:ln>
        </p:spPr>
        <p:style>
          <a:lnRef idx="3">
            <a:schemeClr val="dk1"/>
          </a:lnRef>
          <a:fillRef idx="0">
            <a:schemeClr val="dk1"/>
          </a:fillRef>
          <a:effectRef idx="2">
            <a:schemeClr val="dk1"/>
          </a:effectRef>
          <a:fontRef idx="minor">
            <a:schemeClr val="tx1"/>
          </a:fontRef>
        </p:style>
      </p:cxnSp>
      <p:sp>
        <p:nvSpPr>
          <p:cNvPr id="11" name="Oval 10"/>
          <p:cNvSpPr/>
          <p:nvPr/>
        </p:nvSpPr>
        <p:spPr bwMode="auto">
          <a:xfrm>
            <a:off x="5503830" y="3929171"/>
            <a:ext cx="278532" cy="514394"/>
          </a:xfrm>
          <a:prstGeom prst="ellipse">
            <a:avLst/>
          </a:prstGeom>
          <a:solidFill>
            <a:schemeClr val="accent3"/>
          </a:soli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square" lIns="186494" tIns="186494" rIns="186494" bIns="46622" numCol="1" rtlCol="0" anchor="ctr" anchorCtr="0" compatLnSpc="1">
            <a:prstTxWarp prst="textNoShape">
              <a:avLst/>
            </a:prstTxWarp>
          </a:bodyPr>
          <a:lstStyle/>
          <a:p>
            <a:pPr algn="ctr" defTabSz="932110" fontAlgn="base">
              <a:spcBef>
                <a:spcPct val="0"/>
              </a:spcBef>
              <a:spcAft>
                <a:spcPct val="0"/>
              </a:spcAft>
            </a:pPr>
            <a:r>
              <a:rPr lang="en-US" sz="1631" dirty="0">
                <a:gradFill>
                  <a:gsLst>
                    <a:gs pos="0">
                      <a:srgbClr val="FFFFFF"/>
                    </a:gs>
                    <a:gs pos="100000">
                      <a:srgbClr val="FFFFFF"/>
                    </a:gs>
                  </a:gsLst>
                  <a:lin ang="5400000" scaled="0"/>
                </a:gradFill>
                <a:latin typeface="Segoe Condensed" pitchFamily="34" charset="0"/>
              </a:rPr>
              <a:t>4</a:t>
            </a:r>
          </a:p>
        </p:txBody>
      </p:sp>
      <p:cxnSp>
        <p:nvCxnSpPr>
          <p:cNvPr id="12" name="Straight Arrow Connector 11"/>
          <p:cNvCxnSpPr/>
          <p:nvPr/>
        </p:nvCxnSpPr>
        <p:spPr>
          <a:xfrm flipH="1">
            <a:off x="894261" y="2606879"/>
            <a:ext cx="1" cy="1122478"/>
          </a:xfrm>
          <a:prstGeom prst="straightConnector1">
            <a:avLst/>
          </a:prstGeom>
          <a:ln>
            <a:solidFill>
              <a:schemeClr val="tx1">
                <a:alpha val="50000"/>
              </a:schemeClr>
            </a:solidFill>
            <a:tailEnd type="oval" w="lg" len="lg"/>
          </a:ln>
        </p:spPr>
        <p:style>
          <a:lnRef idx="3">
            <a:schemeClr val="dk1"/>
          </a:lnRef>
          <a:fillRef idx="0">
            <a:schemeClr val="dk1"/>
          </a:fillRef>
          <a:effectRef idx="2">
            <a:schemeClr val="dk1"/>
          </a:effectRef>
          <a:fontRef idx="minor">
            <a:schemeClr val="tx1"/>
          </a:fontRef>
        </p:style>
      </p:cxnSp>
      <p:sp>
        <p:nvSpPr>
          <p:cNvPr id="13" name="Oval 12"/>
          <p:cNvSpPr/>
          <p:nvPr/>
        </p:nvSpPr>
        <p:spPr bwMode="auto">
          <a:xfrm>
            <a:off x="754994" y="2889586"/>
            <a:ext cx="278532" cy="514394"/>
          </a:xfrm>
          <a:prstGeom prst="ellipse">
            <a:avLst/>
          </a:prstGeom>
          <a:solidFill>
            <a:schemeClr val="accent3"/>
          </a:soli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square" lIns="186494" tIns="186494" rIns="186494" bIns="46622" numCol="1" rtlCol="0" anchor="ctr" anchorCtr="0" compatLnSpc="1">
            <a:prstTxWarp prst="textNoShape">
              <a:avLst/>
            </a:prstTxWarp>
          </a:bodyPr>
          <a:lstStyle/>
          <a:p>
            <a:pPr algn="ctr" defTabSz="932110" fontAlgn="base">
              <a:spcBef>
                <a:spcPct val="0"/>
              </a:spcBef>
              <a:spcAft>
                <a:spcPct val="0"/>
              </a:spcAft>
            </a:pPr>
            <a:r>
              <a:rPr lang="en-US" sz="1631" dirty="0">
                <a:gradFill>
                  <a:gsLst>
                    <a:gs pos="0">
                      <a:srgbClr val="FFFFFF"/>
                    </a:gs>
                    <a:gs pos="100000">
                      <a:srgbClr val="FFFFFF"/>
                    </a:gs>
                  </a:gsLst>
                  <a:lin ang="5400000" scaled="0"/>
                </a:gradFill>
                <a:latin typeface="Segoe Condensed" pitchFamily="34" charset="0"/>
              </a:rPr>
              <a:t>3</a:t>
            </a:r>
          </a:p>
        </p:txBody>
      </p:sp>
      <p:cxnSp>
        <p:nvCxnSpPr>
          <p:cNvPr id="14" name="Straight Arrow Connector 13"/>
          <p:cNvCxnSpPr/>
          <p:nvPr/>
        </p:nvCxnSpPr>
        <p:spPr>
          <a:xfrm>
            <a:off x="894258" y="4165317"/>
            <a:ext cx="0" cy="777058"/>
          </a:xfrm>
          <a:prstGeom prst="straightConnector1">
            <a:avLst/>
          </a:prstGeom>
          <a:ln>
            <a:solidFill>
              <a:schemeClr val="tx1">
                <a:alpha val="50000"/>
              </a:schemeClr>
            </a:solidFill>
            <a:tailEnd type="oval" w="lg" len="lg"/>
          </a:ln>
        </p:spPr>
        <p:style>
          <a:lnRef idx="3">
            <a:schemeClr val="dk1"/>
          </a:lnRef>
          <a:fillRef idx="0">
            <a:schemeClr val="dk1"/>
          </a:fillRef>
          <a:effectRef idx="2">
            <a:schemeClr val="dk1"/>
          </a:effectRef>
          <a:fontRef idx="minor">
            <a:schemeClr val="tx1"/>
          </a:fontRef>
        </p:style>
      </p:cxnSp>
      <p:sp>
        <p:nvSpPr>
          <p:cNvPr id="15" name="Oval 14"/>
          <p:cNvSpPr/>
          <p:nvPr/>
        </p:nvSpPr>
        <p:spPr bwMode="auto">
          <a:xfrm>
            <a:off x="754994" y="4279065"/>
            <a:ext cx="278532" cy="514394"/>
          </a:xfrm>
          <a:prstGeom prst="ellipse">
            <a:avLst/>
          </a:prstGeom>
          <a:solidFill>
            <a:schemeClr val="accent3"/>
          </a:soli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square" lIns="186494" tIns="186494" rIns="186494" bIns="46622" numCol="1" rtlCol="0" anchor="ctr" anchorCtr="0" compatLnSpc="1">
            <a:prstTxWarp prst="textNoShape">
              <a:avLst/>
            </a:prstTxWarp>
          </a:bodyPr>
          <a:lstStyle/>
          <a:p>
            <a:pPr algn="ctr" defTabSz="932110" fontAlgn="base">
              <a:spcBef>
                <a:spcPct val="0"/>
              </a:spcBef>
              <a:spcAft>
                <a:spcPct val="0"/>
              </a:spcAft>
            </a:pPr>
            <a:r>
              <a:rPr lang="en-US" sz="1631" dirty="0">
                <a:gradFill>
                  <a:gsLst>
                    <a:gs pos="0">
                      <a:srgbClr val="FFFFFF"/>
                    </a:gs>
                    <a:gs pos="100000">
                      <a:srgbClr val="FFFFFF"/>
                    </a:gs>
                  </a:gsLst>
                  <a:lin ang="5400000" scaled="0"/>
                </a:gradFill>
                <a:latin typeface="Segoe Condensed" pitchFamily="34" charset="0"/>
              </a:rPr>
              <a:t>2</a:t>
            </a:r>
          </a:p>
        </p:txBody>
      </p:sp>
      <p:cxnSp>
        <p:nvCxnSpPr>
          <p:cNvPr id="16" name="Straight Arrow Connector 15"/>
          <p:cNvCxnSpPr/>
          <p:nvPr/>
        </p:nvCxnSpPr>
        <p:spPr>
          <a:xfrm>
            <a:off x="1583509" y="4124668"/>
            <a:ext cx="0" cy="1690495"/>
          </a:xfrm>
          <a:prstGeom prst="straightConnector1">
            <a:avLst/>
          </a:prstGeom>
          <a:ln>
            <a:solidFill>
              <a:schemeClr val="tx1">
                <a:alpha val="50000"/>
              </a:schemeClr>
            </a:solidFill>
            <a:tailEnd type="oval" w="lg" len="lg"/>
          </a:ln>
        </p:spPr>
        <p:style>
          <a:lnRef idx="3">
            <a:schemeClr val="dk1"/>
          </a:lnRef>
          <a:fillRef idx="0">
            <a:schemeClr val="dk1"/>
          </a:fillRef>
          <a:effectRef idx="2">
            <a:schemeClr val="dk1"/>
          </a:effectRef>
          <a:fontRef idx="minor">
            <a:schemeClr val="tx1"/>
          </a:fontRef>
        </p:style>
      </p:cxnSp>
      <p:sp>
        <p:nvSpPr>
          <p:cNvPr id="17" name="Oval 16"/>
          <p:cNvSpPr/>
          <p:nvPr/>
        </p:nvSpPr>
        <p:spPr bwMode="auto">
          <a:xfrm>
            <a:off x="1443238" y="4921041"/>
            <a:ext cx="278532" cy="514394"/>
          </a:xfrm>
          <a:prstGeom prst="ellipse">
            <a:avLst/>
          </a:prstGeom>
          <a:solidFill>
            <a:schemeClr val="accent3"/>
          </a:soli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square" lIns="186494" tIns="186494" rIns="186494" bIns="46622" numCol="1" rtlCol="0" anchor="ctr" anchorCtr="0" compatLnSpc="1">
            <a:prstTxWarp prst="textNoShape">
              <a:avLst/>
            </a:prstTxWarp>
          </a:bodyPr>
          <a:lstStyle/>
          <a:p>
            <a:pPr algn="ctr" defTabSz="932110" fontAlgn="base">
              <a:spcBef>
                <a:spcPct val="0"/>
              </a:spcBef>
              <a:spcAft>
                <a:spcPct val="0"/>
              </a:spcAft>
            </a:pPr>
            <a:r>
              <a:rPr lang="en-US" sz="1631" dirty="0">
                <a:gradFill>
                  <a:gsLst>
                    <a:gs pos="0">
                      <a:srgbClr val="FFFFFF"/>
                    </a:gs>
                    <a:gs pos="100000">
                      <a:srgbClr val="FFFFFF"/>
                    </a:gs>
                  </a:gsLst>
                  <a:lin ang="5400000" scaled="0"/>
                </a:gradFill>
                <a:latin typeface="Segoe Condensed" pitchFamily="34" charset="0"/>
              </a:rPr>
              <a:t>1</a:t>
            </a:r>
          </a:p>
        </p:txBody>
      </p:sp>
      <p:cxnSp>
        <p:nvCxnSpPr>
          <p:cNvPr id="18" name="Straight Connector 17"/>
          <p:cNvCxnSpPr/>
          <p:nvPr/>
        </p:nvCxnSpPr>
        <p:spPr>
          <a:xfrm flipV="1">
            <a:off x="520869" y="2111425"/>
            <a:ext cx="8016830" cy="121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20869" y="2123540"/>
            <a:ext cx="1513752" cy="314860"/>
          </a:xfrm>
          <a:prstGeom prst="rect">
            <a:avLst/>
          </a:prstGeom>
          <a:noFill/>
        </p:spPr>
        <p:txBody>
          <a:bodyPr wrap="square" lIns="0" tIns="0" rIns="0" bIns="0" rtlCol="0">
            <a:noAutofit/>
          </a:bodyPr>
          <a:lstStyle/>
          <a:p>
            <a:pPr defTabSz="914225"/>
            <a:r>
              <a:rPr lang="en-US" sz="2000" dirty="0">
                <a:solidFill>
                  <a:srgbClr val="FFC000"/>
                </a:solidFill>
                <a:latin typeface="Segoe Pro Semibold" panose="020B0702040504020203" pitchFamily="34" charset="0"/>
              </a:rPr>
              <a:t>PROACTIVE</a:t>
            </a:r>
          </a:p>
        </p:txBody>
      </p:sp>
      <p:sp>
        <p:nvSpPr>
          <p:cNvPr id="20" name="TextBox 19"/>
          <p:cNvSpPr txBox="1"/>
          <p:nvPr/>
        </p:nvSpPr>
        <p:spPr>
          <a:xfrm>
            <a:off x="7023947" y="2123540"/>
            <a:ext cx="1513752" cy="314860"/>
          </a:xfrm>
          <a:prstGeom prst="rect">
            <a:avLst/>
          </a:prstGeom>
          <a:noFill/>
        </p:spPr>
        <p:txBody>
          <a:bodyPr wrap="square" lIns="0" tIns="0" rIns="0" bIns="0" rtlCol="0">
            <a:noAutofit/>
          </a:bodyPr>
          <a:lstStyle/>
          <a:p>
            <a:pPr algn="r" defTabSz="914225"/>
            <a:r>
              <a:rPr lang="en-US" sz="2000" dirty="0">
                <a:solidFill>
                  <a:srgbClr val="FFC000"/>
                </a:solidFill>
                <a:latin typeface="Segoe Pro Semibold" panose="020B0702040504020203" pitchFamily="34" charset="0"/>
              </a:rPr>
              <a:t>REACTIVE</a:t>
            </a:r>
          </a:p>
        </p:txBody>
      </p:sp>
      <p:sp>
        <p:nvSpPr>
          <p:cNvPr id="21" name="TextBox 20"/>
          <p:cNvSpPr txBox="1"/>
          <p:nvPr/>
        </p:nvSpPr>
        <p:spPr>
          <a:xfrm>
            <a:off x="577374" y="1727520"/>
            <a:ext cx="626471" cy="314860"/>
          </a:xfrm>
          <a:prstGeom prst="rect">
            <a:avLst/>
          </a:prstGeom>
          <a:noFill/>
        </p:spPr>
        <p:txBody>
          <a:bodyPr wrap="square" lIns="0" tIns="0" rIns="0" bIns="0" rtlCol="0">
            <a:noAutofit/>
          </a:bodyPr>
          <a:lstStyle/>
          <a:p>
            <a:pPr algn="ctr" defTabSz="914225"/>
            <a:r>
              <a:rPr lang="en-US" sz="1631" dirty="0">
                <a:solidFill>
                  <a:srgbClr val="FFC000"/>
                </a:solidFill>
              </a:rPr>
              <a:t>20s</a:t>
            </a:r>
          </a:p>
        </p:txBody>
      </p:sp>
      <p:cxnSp>
        <p:nvCxnSpPr>
          <p:cNvPr id="22" name="Straight Arrow Connector 21"/>
          <p:cNvCxnSpPr/>
          <p:nvPr/>
        </p:nvCxnSpPr>
        <p:spPr>
          <a:xfrm flipH="1">
            <a:off x="894261" y="1988309"/>
            <a:ext cx="1" cy="146330"/>
          </a:xfrm>
          <a:prstGeom prst="straightConnector1">
            <a:avLst/>
          </a:prstGeom>
          <a:ln w="19050">
            <a:solidFill>
              <a:schemeClr val="tx1"/>
            </a:solidFill>
            <a:headEnd type="oval"/>
            <a:tailEnd type="none" w="lg" len="lg"/>
          </a:ln>
        </p:spPr>
        <p:style>
          <a:lnRef idx="1">
            <a:schemeClr val="dk1"/>
          </a:lnRef>
          <a:fillRef idx="0">
            <a:schemeClr val="dk1"/>
          </a:fillRef>
          <a:effectRef idx="0">
            <a:schemeClr val="dk1"/>
          </a:effectRef>
          <a:fontRef idx="minor">
            <a:schemeClr val="tx1"/>
          </a:fontRef>
        </p:style>
      </p:cxnSp>
      <p:sp>
        <p:nvSpPr>
          <p:cNvPr id="23" name="TextBox 22"/>
          <p:cNvSpPr txBox="1"/>
          <p:nvPr/>
        </p:nvSpPr>
        <p:spPr>
          <a:xfrm>
            <a:off x="1277721" y="1725506"/>
            <a:ext cx="626471" cy="314860"/>
          </a:xfrm>
          <a:prstGeom prst="rect">
            <a:avLst/>
          </a:prstGeom>
          <a:noFill/>
        </p:spPr>
        <p:txBody>
          <a:bodyPr wrap="square" lIns="0" tIns="0" rIns="0" bIns="0" rtlCol="0">
            <a:noAutofit/>
          </a:bodyPr>
          <a:lstStyle/>
          <a:p>
            <a:pPr algn="ctr" defTabSz="914225"/>
            <a:r>
              <a:rPr lang="en-US" sz="1631" dirty="0">
                <a:solidFill>
                  <a:srgbClr val="FFC000"/>
                </a:solidFill>
              </a:rPr>
              <a:t>5min</a:t>
            </a:r>
          </a:p>
        </p:txBody>
      </p:sp>
      <p:cxnSp>
        <p:nvCxnSpPr>
          <p:cNvPr id="24" name="Straight Arrow Connector 23"/>
          <p:cNvCxnSpPr/>
          <p:nvPr/>
        </p:nvCxnSpPr>
        <p:spPr>
          <a:xfrm flipH="1">
            <a:off x="1583513" y="1986296"/>
            <a:ext cx="1" cy="146330"/>
          </a:xfrm>
          <a:prstGeom prst="straightConnector1">
            <a:avLst/>
          </a:prstGeom>
          <a:ln w="19050">
            <a:solidFill>
              <a:schemeClr val="tx1"/>
            </a:solidFill>
            <a:headEnd type="oval"/>
            <a:tailEnd type="none" w="lg" len="lg"/>
          </a:ln>
        </p:spPr>
        <p:style>
          <a:lnRef idx="1">
            <a:schemeClr val="dk1"/>
          </a:lnRef>
          <a:fillRef idx="0">
            <a:schemeClr val="dk1"/>
          </a:fillRef>
          <a:effectRef idx="0">
            <a:schemeClr val="dk1"/>
          </a:effectRef>
          <a:fontRef idx="minor">
            <a:schemeClr val="tx1"/>
          </a:fontRef>
        </p:style>
      </p:cxnSp>
      <p:sp>
        <p:nvSpPr>
          <p:cNvPr id="25" name="TextBox 24"/>
          <p:cNvSpPr txBox="1"/>
          <p:nvPr/>
        </p:nvSpPr>
        <p:spPr>
          <a:xfrm>
            <a:off x="5332452" y="1723493"/>
            <a:ext cx="626471" cy="314860"/>
          </a:xfrm>
          <a:prstGeom prst="rect">
            <a:avLst/>
          </a:prstGeom>
          <a:noFill/>
        </p:spPr>
        <p:txBody>
          <a:bodyPr wrap="square" lIns="0" tIns="0" rIns="0" bIns="0" rtlCol="0">
            <a:noAutofit/>
          </a:bodyPr>
          <a:lstStyle/>
          <a:p>
            <a:pPr algn="ctr" defTabSz="914225"/>
            <a:r>
              <a:rPr lang="en-US" sz="1631" dirty="0">
                <a:solidFill>
                  <a:srgbClr val="FFC000"/>
                </a:solidFill>
              </a:rPr>
              <a:t>20min</a:t>
            </a:r>
          </a:p>
        </p:txBody>
      </p:sp>
      <p:cxnSp>
        <p:nvCxnSpPr>
          <p:cNvPr id="26" name="Straight Arrow Connector 25"/>
          <p:cNvCxnSpPr/>
          <p:nvPr/>
        </p:nvCxnSpPr>
        <p:spPr>
          <a:xfrm flipH="1">
            <a:off x="5649338" y="1984281"/>
            <a:ext cx="1" cy="146330"/>
          </a:xfrm>
          <a:prstGeom prst="straightConnector1">
            <a:avLst/>
          </a:prstGeom>
          <a:ln w="19050">
            <a:solidFill>
              <a:schemeClr val="tx1"/>
            </a:solidFill>
            <a:headEnd type="oval"/>
            <a:tailEnd type="none" w="lg" len="lg"/>
          </a:ln>
        </p:spPr>
        <p:style>
          <a:lnRef idx="1">
            <a:schemeClr val="dk1"/>
          </a:lnRef>
          <a:fillRef idx="0">
            <a:schemeClr val="dk1"/>
          </a:fillRef>
          <a:effectRef idx="0">
            <a:schemeClr val="dk1"/>
          </a:effectRef>
          <a:fontRef idx="minor">
            <a:schemeClr val="tx1"/>
          </a:fontRef>
        </p:style>
      </p:cxnSp>
      <p:sp>
        <p:nvSpPr>
          <p:cNvPr id="27" name="TextBox 26"/>
          <p:cNvSpPr txBox="1"/>
          <p:nvPr/>
        </p:nvSpPr>
        <p:spPr>
          <a:xfrm>
            <a:off x="6720630" y="2552385"/>
            <a:ext cx="5067368" cy="3827650"/>
          </a:xfrm>
          <a:prstGeom prst="rect">
            <a:avLst/>
          </a:prstGeom>
          <a:noFill/>
        </p:spPr>
        <p:txBody>
          <a:bodyPr wrap="square" rtlCol="0">
            <a:spAutoFit/>
          </a:bodyPr>
          <a:lstStyle/>
          <a:p>
            <a:pPr defTabSz="914225">
              <a:lnSpc>
                <a:spcPct val="90000"/>
              </a:lnSpc>
              <a:spcBef>
                <a:spcPts val="1200"/>
              </a:spcBef>
            </a:pPr>
            <a:r>
              <a:rPr lang="en-US" sz="2800" dirty="0">
                <a:latin typeface="Segoe UI Light" panose="020B0502040204020203" pitchFamily="34" charset="0"/>
              </a:rPr>
              <a:t>System Level Checks</a:t>
            </a:r>
          </a:p>
          <a:p>
            <a:pPr defTabSz="914225">
              <a:lnSpc>
                <a:spcPct val="90000"/>
              </a:lnSpc>
              <a:spcBef>
                <a:spcPts val="300"/>
              </a:spcBef>
            </a:pPr>
            <a:r>
              <a:rPr lang="en-US" sz="2000" dirty="0"/>
              <a:t>Mailbox Self Test</a:t>
            </a:r>
          </a:p>
          <a:p>
            <a:pPr defTabSz="914225">
              <a:lnSpc>
                <a:spcPct val="90000"/>
              </a:lnSpc>
            </a:pPr>
            <a:r>
              <a:rPr lang="en-US" sz="1500" i="1" dirty="0"/>
              <a:t>(e.g. OWA MST) [detection 5m]</a:t>
            </a:r>
          </a:p>
          <a:p>
            <a:pPr defTabSz="914225">
              <a:lnSpc>
                <a:spcPct val="90000"/>
              </a:lnSpc>
              <a:spcBef>
                <a:spcPts val="600"/>
              </a:spcBef>
            </a:pPr>
            <a:r>
              <a:rPr lang="en-US" sz="2000" dirty="0"/>
              <a:t>Protocol Self Test</a:t>
            </a:r>
          </a:p>
          <a:p>
            <a:pPr defTabSz="914225">
              <a:lnSpc>
                <a:spcPct val="90000"/>
              </a:lnSpc>
            </a:pPr>
            <a:r>
              <a:rPr lang="en-US" sz="1500" i="1" dirty="0"/>
              <a:t>(e.g. OWA </a:t>
            </a:r>
            <a:r>
              <a:rPr lang="en-US" sz="1500" i="1" dirty="0" err="1"/>
              <a:t>PrST</a:t>
            </a:r>
            <a:r>
              <a:rPr lang="en-US" sz="1500" i="1" dirty="0"/>
              <a:t>) [detection 20 </a:t>
            </a:r>
            <a:r>
              <a:rPr lang="en-US" sz="1500" i="1" dirty="0" err="1"/>
              <a:t>secs</a:t>
            </a:r>
            <a:r>
              <a:rPr lang="en-US" sz="1500" i="1" dirty="0"/>
              <a:t>]</a:t>
            </a:r>
          </a:p>
          <a:p>
            <a:pPr defTabSz="914225">
              <a:lnSpc>
                <a:spcPct val="90000"/>
              </a:lnSpc>
              <a:spcBef>
                <a:spcPts val="600"/>
              </a:spcBef>
            </a:pPr>
            <a:r>
              <a:rPr lang="en-US" sz="2000" dirty="0"/>
              <a:t>Proxy Self Test</a:t>
            </a:r>
          </a:p>
          <a:p>
            <a:pPr defTabSz="914225">
              <a:lnSpc>
                <a:spcPct val="90000"/>
              </a:lnSpc>
            </a:pPr>
            <a:r>
              <a:rPr lang="en-US" sz="1500" i="1" dirty="0"/>
              <a:t>(e.g. OWA </a:t>
            </a:r>
            <a:r>
              <a:rPr lang="en-US" sz="1500" i="1" dirty="0" err="1"/>
              <a:t>PrST</a:t>
            </a:r>
            <a:r>
              <a:rPr lang="en-US" sz="1500" i="1" dirty="0"/>
              <a:t>) [detection 20 </a:t>
            </a:r>
            <a:r>
              <a:rPr lang="en-US" sz="1500" i="1" dirty="0" err="1"/>
              <a:t>secs</a:t>
            </a:r>
            <a:r>
              <a:rPr lang="en-US" sz="1500" i="1" dirty="0"/>
              <a:t>]</a:t>
            </a:r>
          </a:p>
          <a:p>
            <a:pPr defTabSz="914225">
              <a:lnSpc>
                <a:spcPct val="90000"/>
              </a:lnSpc>
              <a:spcBef>
                <a:spcPts val="1200"/>
              </a:spcBef>
            </a:pPr>
            <a:endParaRPr lang="en-US" sz="2800" spc="-40" dirty="0">
              <a:latin typeface="Segoe UI Light" panose="020B0502040204020203" pitchFamily="34" charset="0"/>
            </a:endParaRPr>
          </a:p>
          <a:p>
            <a:pPr defTabSz="914225">
              <a:lnSpc>
                <a:spcPct val="90000"/>
              </a:lnSpc>
              <a:spcBef>
                <a:spcPts val="1200"/>
              </a:spcBef>
            </a:pPr>
            <a:r>
              <a:rPr lang="en-US" sz="2800" spc="-40" dirty="0">
                <a:latin typeface="Segoe UI Light" panose="020B0502040204020203" pitchFamily="34" charset="0"/>
              </a:rPr>
              <a:t>End User Experience Level Checks</a:t>
            </a:r>
          </a:p>
          <a:p>
            <a:pPr defTabSz="914225">
              <a:lnSpc>
                <a:spcPct val="90000"/>
              </a:lnSpc>
              <a:spcBef>
                <a:spcPts val="600"/>
              </a:spcBef>
            </a:pPr>
            <a:r>
              <a:rPr lang="en-US" sz="2000" dirty="0"/>
              <a:t>Customer Touch Point – CTP</a:t>
            </a:r>
          </a:p>
          <a:p>
            <a:pPr defTabSz="914225">
              <a:lnSpc>
                <a:spcPct val="90000"/>
              </a:lnSpc>
            </a:pPr>
            <a:r>
              <a:rPr lang="en-US" sz="2000" i="1" dirty="0"/>
              <a:t>(</a:t>
            </a:r>
            <a:r>
              <a:rPr lang="en-US" sz="1500" i="1" dirty="0"/>
              <a:t>e.g. OWA CTP) [detection 20m]</a:t>
            </a:r>
          </a:p>
        </p:txBody>
      </p:sp>
    </p:spTree>
    <p:extLst>
      <p:ext uri="{BB962C8B-B14F-4D97-AF65-F5344CB8AC3E}">
        <p14:creationId xmlns:p14="http://schemas.microsoft.com/office/powerpoint/2010/main" val="236478920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nodeType="withEffect">
                                  <p:stCondLst>
                                    <p:cond delay="0"/>
                                  </p:stCondLst>
                                  <p:childTnLst>
                                    <p:set>
                                      <p:cBhvr>
                                        <p:cTn id="18" dur="1" fill="hold">
                                          <p:stCondLst>
                                            <p:cond delay="0"/>
                                          </p:stCondLst>
                                        </p:cTn>
                                        <p:tgtEl>
                                          <p:spTgt spid="27">
                                            <p:txEl>
                                              <p:pRg st="1" end="1"/>
                                            </p:txEl>
                                          </p:spTgt>
                                        </p:tgtEl>
                                        <p:attrNameLst>
                                          <p:attrName>style.visibility</p:attrName>
                                        </p:attrNameLst>
                                      </p:cBhvr>
                                      <p:to>
                                        <p:strVal val="visible"/>
                                      </p:to>
                                    </p:set>
                                    <p:animEffect transition="in" filter="fade">
                                      <p:cBhvr>
                                        <p:cTn id="19" dur="500"/>
                                        <p:tgtEl>
                                          <p:spTgt spid="27">
                                            <p:txEl>
                                              <p:pRg st="1" end="1"/>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7">
                                            <p:txEl>
                                              <p:pRg st="2" end="2"/>
                                            </p:txEl>
                                          </p:spTgt>
                                        </p:tgtEl>
                                        <p:attrNameLst>
                                          <p:attrName>style.visibility</p:attrName>
                                        </p:attrNameLst>
                                      </p:cBhvr>
                                      <p:to>
                                        <p:strVal val="visible"/>
                                      </p:to>
                                    </p:set>
                                    <p:animEffect transition="in" filter="fade">
                                      <p:cBhvr>
                                        <p:cTn id="22" dur="500"/>
                                        <p:tgtEl>
                                          <p:spTgt spid="27">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par>
                                <p:cTn id="28" presetID="10" presetClass="entr" presetSubtype="0"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par>
                                <p:cTn id="31" presetID="10"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par>
                                <p:cTn id="37" presetID="10" presetClass="entr" presetSubtype="0" fill="hold" nodeType="withEffect">
                                  <p:stCondLst>
                                    <p:cond delay="0"/>
                                  </p:stCondLst>
                                  <p:childTnLst>
                                    <p:set>
                                      <p:cBhvr>
                                        <p:cTn id="38" dur="1" fill="hold">
                                          <p:stCondLst>
                                            <p:cond delay="0"/>
                                          </p:stCondLst>
                                        </p:cTn>
                                        <p:tgtEl>
                                          <p:spTgt spid="27">
                                            <p:txEl>
                                              <p:pRg st="3" end="3"/>
                                            </p:txEl>
                                          </p:spTgt>
                                        </p:tgtEl>
                                        <p:attrNameLst>
                                          <p:attrName>style.visibility</p:attrName>
                                        </p:attrNameLst>
                                      </p:cBhvr>
                                      <p:to>
                                        <p:strVal val="visible"/>
                                      </p:to>
                                    </p:set>
                                    <p:animEffect transition="in" filter="fade">
                                      <p:cBhvr>
                                        <p:cTn id="39" dur="500"/>
                                        <p:tgtEl>
                                          <p:spTgt spid="27">
                                            <p:txEl>
                                              <p:pRg st="3" end="3"/>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27">
                                            <p:txEl>
                                              <p:pRg st="4" end="4"/>
                                            </p:txEl>
                                          </p:spTgt>
                                        </p:tgtEl>
                                        <p:attrNameLst>
                                          <p:attrName>style.visibility</p:attrName>
                                        </p:attrNameLst>
                                      </p:cBhvr>
                                      <p:to>
                                        <p:strVal val="visible"/>
                                      </p:to>
                                    </p:set>
                                    <p:animEffect transition="in" filter="fade">
                                      <p:cBhvr>
                                        <p:cTn id="42" dur="500"/>
                                        <p:tgtEl>
                                          <p:spTgt spid="27">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par>
                                <p:cTn id="48" presetID="10" presetClass="entr" presetSubtype="0" fill="hold"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27">
                                            <p:txEl>
                                              <p:pRg st="5" end="5"/>
                                            </p:txEl>
                                          </p:spTgt>
                                        </p:tgtEl>
                                        <p:attrNameLst>
                                          <p:attrName>style.visibility</p:attrName>
                                        </p:attrNameLst>
                                      </p:cBhvr>
                                      <p:to>
                                        <p:strVal val="visible"/>
                                      </p:to>
                                    </p:set>
                                    <p:animEffect transition="in" filter="fade">
                                      <p:cBhvr>
                                        <p:cTn id="53" dur="500"/>
                                        <p:tgtEl>
                                          <p:spTgt spid="27">
                                            <p:txEl>
                                              <p:pRg st="5" end="5"/>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27">
                                            <p:txEl>
                                              <p:pRg st="6" end="6"/>
                                            </p:txEl>
                                          </p:spTgt>
                                        </p:tgtEl>
                                        <p:attrNameLst>
                                          <p:attrName>style.visibility</p:attrName>
                                        </p:attrNameLst>
                                      </p:cBhvr>
                                      <p:to>
                                        <p:strVal val="visible"/>
                                      </p:to>
                                    </p:set>
                                    <p:animEffect transition="in" filter="fade">
                                      <p:cBhvr>
                                        <p:cTn id="56" dur="500"/>
                                        <p:tgtEl>
                                          <p:spTgt spid="27">
                                            <p:txEl>
                                              <p:pRg st="6" end="6"/>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10"/>
                                        </p:tgtEl>
                                        <p:attrNameLst>
                                          <p:attrName>style.visibility</p:attrName>
                                        </p:attrNameLst>
                                      </p:cBhvr>
                                      <p:to>
                                        <p:strVal val="visible"/>
                                      </p:to>
                                    </p:set>
                                    <p:animEffect transition="in" filter="fade">
                                      <p:cBhvr>
                                        <p:cTn id="61" dur="500"/>
                                        <p:tgtEl>
                                          <p:spTgt spid="10"/>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fade">
                                      <p:cBhvr>
                                        <p:cTn id="64" dur="500"/>
                                        <p:tgtEl>
                                          <p:spTgt spid="11"/>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500"/>
                                        <p:tgtEl>
                                          <p:spTgt spid="25"/>
                                        </p:tgtEl>
                                      </p:cBhvr>
                                    </p:animEffect>
                                  </p:childTnLst>
                                </p:cTn>
                              </p:par>
                              <p:par>
                                <p:cTn id="68" presetID="10" presetClass="entr" presetSubtype="0" fill="hold" nodeType="withEffect">
                                  <p:stCondLst>
                                    <p:cond delay="0"/>
                                  </p:stCondLst>
                                  <p:childTnLst>
                                    <p:set>
                                      <p:cBhvr>
                                        <p:cTn id="69" dur="1" fill="hold">
                                          <p:stCondLst>
                                            <p:cond delay="0"/>
                                          </p:stCondLst>
                                        </p:cTn>
                                        <p:tgtEl>
                                          <p:spTgt spid="26"/>
                                        </p:tgtEl>
                                        <p:attrNameLst>
                                          <p:attrName>style.visibility</p:attrName>
                                        </p:attrNameLst>
                                      </p:cBhvr>
                                      <p:to>
                                        <p:strVal val="visible"/>
                                      </p:to>
                                    </p:set>
                                    <p:animEffect transition="in" filter="fade">
                                      <p:cBhvr>
                                        <p:cTn id="70" dur="500"/>
                                        <p:tgtEl>
                                          <p:spTgt spid="26"/>
                                        </p:tgtEl>
                                      </p:cBhvr>
                                    </p:animEffect>
                                  </p:childTnLst>
                                </p:cTn>
                              </p:par>
                              <p:par>
                                <p:cTn id="71" presetID="10" presetClass="entr" presetSubtype="0" fill="hold" nodeType="withEffect">
                                  <p:stCondLst>
                                    <p:cond delay="0"/>
                                  </p:stCondLst>
                                  <p:childTnLst>
                                    <p:set>
                                      <p:cBhvr>
                                        <p:cTn id="72" dur="1" fill="hold">
                                          <p:stCondLst>
                                            <p:cond delay="0"/>
                                          </p:stCondLst>
                                        </p:cTn>
                                        <p:tgtEl>
                                          <p:spTgt spid="27">
                                            <p:txEl>
                                              <p:pRg st="9" end="9"/>
                                            </p:txEl>
                                          </p:spTgt>
                                        </p:tgtEl>
                                        <p:attrNameLst>
                                          <p:attrName>style.visibility</p:attrName>
                                        </p:attrNameLst>
                                      </p:cBhvr>
                                      <p:to>
                                        <p:strVal val="visible"/>
                                      </p:to>
                                    </p:set>
                                    <p:animEffect transition="in" filter="fade">
                                      <p:cBhvr>
                                        <p:cTn id="73" dur="500"/>
                                        <p:tgtEl>
                                          <p:spTgt spid="27">
                                            <p:txEl>
                                              <p:pRg st="9" end="9"/>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27">
                                            <p:txEl>
                                              <p:pRg st="10" end="10"/>
                                            </p:txEl>
                                          </p:spTgt>
                                        </p:tgtEl>
                                        <p:attrNameLst>
                                          <p:attrName>style.visibility</p:attrName>
                                        </p:attrNameLst>
                                      </p:cBhvr>
                                      <p:to>
                                        <p:strVal val="visible"/>
                                      </p:to>
                                    </p:set>
                                    <p:animEffect transition="in" filter="fade">
                                      <p:cBhvr>
                                        <p:cTn id="76" dur="500"/>
                                        <p:tgtEl>
                                          <p:spTgt spid="2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5" grpId="0" animBg="1"/>
      <p:bldP spid="17" grpId="0" animBg="1"/>
      <p:bldP spid="21" grpId="0"/>
      <p:bldP spid="23" grpId="0"/>
      <p:bldP spid="25" grpId="0"/>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de-AT" dirty="0" err="1">
                <a:solidFill>
                  <a:srgbClr val="C00000"/>
                </a:solidFill>
              </a:rPr>
              <a:t>Managed</a:t>
            </a:r>
            <a:r>
              <a:rPr lang="de-AT" dirty="0">
                <a:solidFill>
                  <a:srgbClr val="C00000"/>
                </a:solidFill>
              </a:rPr>
              <a:t> Availability</a:t>
            </a:r>
            <a:br>
              <a:rPr lang="de-AT" dirty="0">
                <a:solidFill>
                  <a:srgbClr val="C00000"/>
                </a:solidFill>
              </a:rPr>
            </a:br>
            <a:r>
              <a:rPr lang="de-AT" dirty="0">
                <a:solidFill>
                  <a:srgbClr val="C00000"/>
                </a:solidFill>
              </a:rPr>
              <a:t>Architektur</a:t>
            </a:r>
            <a:endParaRPr lang="de-AT" noProof="0" dirty="0">
              <a:solidFill>
                <a:srgbClr val="C00000"/>
              </a:solidFill>
            </a:endParaRPr>
          </a:p>
        </p:txBody>
      </p:sp>
      <p:sp>
        <p:nvSpPr>
          <p:cNvPr id="3" name="Text Placeholder 2"/>
          <p:cNvSpPr>
            <a:spLocks noGrp="1"/>
          </p:cNvSpPr>
          <p:nvPr>
            <p:ph type="body" idx="1"/>
          </p:nvPr>
        </p:nvSpPr>
        <p:spPr/>
        <p:txBody>
          <a:bodyPr/>
          <a:lstStyle/>
          <a:p>
            <a:endParaRPr lang="de-AT"/>
          </a:p>
        </p:txBody>
      </p:sp>
    </p:spTree>
    <p:extLst>
      <p:ext uri="{BB962C8B-B14F-4D97-AF65-F5344CB8AC3E}">
        <p14:creationId xmlns:p14="http://schemas.microsoft.com/office/powerpoint/2010/main" val="46102063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a:t>Managed Availability Architektur</a:t>
            </a:r>
            <a:endParaRPr lang="de-AT" noProof="0" dirty="0"/>
          </a:p>
        </p:txBody>
      </p:sp>
      <p:sp>
        <p:nvSpPr>
          <p:cNvPr id="2" name="Text Placeholder 1"/>
          <p:cNvSpPr>
            <a:spLocks noGrp="1"/>
          </p:cNvSpPr>
          <p:nvPr>
            <p:ph idx="1"/>
          </p:nvPr>
        </p:nvSpPr>
        <p:spPr/>
        <p:txBody>
          <a:bodyPr>
            <a:normAutofit/>
          </a:bodyPr>
          <a:lstStyle/>
          <a:p>
            <a:r>
              <a:rPr lang="de-AT" noProof="0"/>
              <a:t>Benutzt worker process model</a:t>
            </a:r>
          </a:p>
          <a:p>
            <a:pPr lvl="1"/>
            <a:r>
              <a:rPr lang="de-AT" noProof="0"/>
              <a:t>Exchange Health Manager Service (MSExchangeHMHost.exe)</a:t>
            </a:r>
          </a:p>
          <a:p>
            <a:pPr lvl="1"/>
            <a:r>
              <a:rPr lang="de-AT" noProof="0"/>
              <a:t>Exchange Health Manager Worker process (MSExchangeHMWorker.exe)</a:t>
            </a:r>
          </a:p>
          <a:p>
            <a:endParaRPr lang="de-AT" noProof="0"/>
          </a:p>
          <a:p>
            <a:r>
              <a:rPr lang="de-AT" noProof="0"/>
              <a:t>Benutzt persistent storage</a:t>
            </a:r>
          </a:p>
          <a:p>
            <a:pPr lvl="1"/>
            <a:r>
              <a:rPr lang="de-AT" noProof="0"/>
              <a:t>Registry um Laufzeitinformationen zu speichern (z.B. lokale Overrides)</a:t>
            </a:r>
          </a:p>
          <a:p>
            <a:pPr lvl="1"/>
            <a:r>
              <a:rPr lang="de-AT" noProof="0"/>
              <a:t>Active Directory wird benutzt um global Overrides zu speichern</a:t>
            </a:r>
          </a:p>
          <a:p>
            <a:pPr lvl="1"/>
            <a:r>
              <a:rPr lang="de-AT" noProof="0"/>
              <a:t>Crimson Event Channel um Ergebnisse der Laufzeitumgebung zu speichern</a:t>
            </a:r>
          </a:p>
          <a:p>
            <a:pPr lvl="1"/>
            <a:r>
              <a:rPr lang="de-AT" noProof="0"/>
              <a:t>Verwendet Daten die vom Exchange Diagnostic Service gesammelt werden</a:t>
            </a:r>
            <a:endParaRPr lang="de-AT" noProof="0" dirty="0"/>
          </a:p>
        </p:txBody>
      </p:sp>
    </p:spTree>
    <p:extLst>
      <p:ext uri="{BB962C8B-B14F-4D97-AF65-F5344CB8AC3E}">
        <p14:creationId xmlns:p14="http://schemas.microsoft.com/office/powerpoint/2010/main" val="403101236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AT" noProof="0"/>
              <a:t>Managed Availability Architecture</a:t>
            </a:r>
            <a:endParaRPr lang="de-AT" noProof="0" dirty="0"/>
          </a:p>
        </p:txBody>
      </p:sp>
      <p:sp>
        <p:nvSpPr>
          <p:cNvPr id="2" name="Text Placeholder 1"/>
          <p:cNvSpPr>
            <a:spLocks noGrp="1"/>
          </p:cNvSpPr>
          <p:nvPr>
            <p:ph idx="1"/>
          </p:nvPr>
        </p:nvSpPr>
        <p:spPr/>
        <p:txBody>
          <a:bodyPr/>
          <a:lstStyle/>
          <a:p>
            <a:r>
              <a:rPr lang="de-AT" noProof="0" dirty="0"/>
              <a:t>Nutzt multiple Health-Mailboxen pro Datenbank</a:t>
            </a:r>
          </a:p>
          <a:p>
            <a:pPr lvl="1"/>
            <a:r>
              <a:rPr lang="de-AT" dirty="0"/>
              <a:t>Die Benutzerkonten sind im</a:t>
            </a:r>
            <a:r>
              <a:rPr lang="de-AT" noProof="0" dirty="0"/>
              <a:t> „</a:t>
            </a:r>
            <a:r>
              <a:rPr lang="de-AT" noProof="0" dirty="0">
                <a:solidFill>
                  <a:srgbClr val="FF0000"/>
                </a:solidFill>
              </a:rPr>
              <a:t>MESO/Monitoring Mailboxes“ </a:t>
            </a:r>
            <a:r>
              <a:rPr lang="de-AT" noProof="0" dirty="0"/>
              <a:t>Container sichtbar</a:t>
            </a:r>
          </a:p>
          <a:p>
            <a:r>
              <a:rPr lang="de-AT" noProof="0" dirty="0"/>
              <a:t>Auch mittels </a:t>
            </a:r>
            <a:r>
              <a:rPr lang="de-AT" noProof="0" dirty="0">
                <a:solidFill>
                  <a:schemeClr val="accent5"/>
                </a:solidFill>
                <a:latin typeface="Consolas" panose="020B0609020204030204" pitchFamily="49" charset="0"/>
                <a:cs typeface="Consolas" panose="020B0609020204030204" pitchFamily="49" charset="0"/>
              </a:rPr>
              <a:t>Get-Mailbox -Monitoring</a:t>
            </a:r>
          </a:p>
        </p:txBody>
      </p:sp>
    </p:spTree>
    <p:extLst>
      <p:ext uri="{BB962C8B-B14F-4D97-AF65-F5344CB8AC3E}">
        <p14:creationId xmlns:p14="http://schemas.microsoft.com/office/powerpoint/2010/main" val="2417952503"/>
      </p:ext>
    </p:extLst>
  </p:cSld>
  <p:clrMapOvr>
    <a:masterClrMapping/>
  </p:clrMapOvr>
</p:sld>
</file>

<file path=ppt/theme/theme1.xml><?xml version="1.0" encoding="utf-8"?>
<a:theme xmlns:a="http://schemas.openxmlformats.org/drawingml/2006/main" name="Office">
  <a:themeElements>
    <a:clrScheme name="ETC">
      <a:dk1>
        <a:sysClr val="windowText" lastClr="000000"/>
      </a:dk1>
      <a:lt1>
        <a:sysClr val="window" lastClr="FFFFFF"/>
      </a:lt1>
      <a:dk2>
        <a:srgbClr val="44546A"/>
      </a:dk2>
      <a:lt2>
        <a:srgbClr val="E7E6E6"/>
      </a:lt2>
      <a:accent1>
        <a:srgbClr val="5FA744"/>
      </a:accent1>
      <a:accent2>
        <a:srgbClr val="AFD2A0"/>
      </a:accent2>
      <a:accent3>
        <a:srgbClr val="A5A5A5"/>
      </a:accent3>
      <a:accent4>
        <a:srgbClr val="D3E3CE"/>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 ETC v1.potx" id="{F68FAFE3-5D03-4021-A430-B000CD1A8D38}" vid="{A0466111-5D62-4C42-8D63-3D166388B52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ED6F75BC7090174AA980D673A413155B" ma:contentTypeVersion="15" ma:contentTypeDescription="Ein neues Dokument erstellen." ma:contentTypeScope="" ma:versionID="d01427b99216fbf38742d5d01c6b75bf">
  <xsd:schema xmlns:xsd="http://www.w3.org/2001/XMLSchema" xmlns:xs="http://www.w3.org/2001/XMLSchema" xmlns:p="http://schemas.microsoft.com/office/2006/metadata/properties" xmlns:ns2="6e26bd3e-26a1-49ef-a711-f93878600d1b" xmlns:ns3="3b7c1a63-589f-43fc-8fe7-5d1c1c7abab8" targetNamespace="http://schemas.microsoft.com/office/2006/metadata/properties" ma:root="true" ma:fieldsID="5934c62b56485465954fd63a5b7a1828" ns2:_="" ns3:_="">
    <xsd:import namespace="6e26bd3e-26a1-49ef-a711-f93878600d1b"/>
    <xsd:import namespace="3b7c1a63-589f-43fc-8fe7-5d1c1c7abab8"/>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OCR" minOccurs="0"/>
                <xsd:element ref="ns2:MediaServiceGenerationTime" minOccurs="0"/>
                <xsd:element ref="ns2:MediaServiceEventHashCode" minOccurs="0"/>
                <xsd:element ref="ns3:SharedWithUsers" minOccurs="0"/>
                <xsd:element ref="ns3:SharedWithDetails" minOccurs="0"/>
                <xsd:element ref="ns2:MediaLengthInSecond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e26bd3e-26a1-49ef-a711-f93878600d1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Bildmarkierungen" ma:readOnly="false" ma:fieldId="{5cf76f15-5ced-4ddc-b409-7134ff3c332f}" ma:taxonomyMulti="true" ma:sspId="9498cc76-508d-4fbb-bc6c-49557131ae20"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3b7c1a63-589f-43fc-8fe7-5d1c1c7abab8" elementFormDefault="qualified">
    <xsd:import namespace="http://schemas.microsoft.com/office/2006/documentManagement/types"/>
    <xsd:import namespace="http://schemas.microsoft.com/office/infopath/2007/PartnerControls"/>
    <xsd:element name="SharedWithUsers" ma:index="16"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Freigegeben für - Details" ma:internalName="SharedWithDetails" ma:readOnly="true">
      <xsd:simpleType>
        <xsd:restriction base="dms:Note">
          <xsd:maxLength value="255"/>
        </xsd:restriction>
      </xsd:simpleType>
    </xsd:element>
    <xsd:element name="TaxCatchAll" ma:index="21" nillable="true" ma:displayName="Taxonomy Catch All Column" ma:hidden="true" ma:list="{2d238b17-f641-45d9-bb30-b1253a3a4e6a}" ma:internalName="TaxCatchAll" ma:showField="CatchAllData" ma:web="3b7c1a63-589f-43fc-8fe7-5d1c1c7abab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6e26bd3e-26a1-49ef-a711-f93878600d1b">
      <Terms xmlns="http://schemas.microsoft.com/office/infopath/2007/PartnerControls"/>
    </lcf76f155ced4ddcb4097134ff3c332f>
    <TaxCatchAll xmlns="3b7c1a63-589f-43fc-8fe7-5d1c1c7abab8" xsi:nil="true"/>
  </documentManagement>
</p:properties>
</file>

<file path=customXml/itemProps1.xml><?xml version="1.0" encoding="utf-8"?>
<ds:datastoreItem xmlns:ds="http://schemas.openxmlformats.org/officeDocument/2006/customXml" ds:itemID="{CE06590F-7405-4E51-B442-13248E2593C4}"/>
</file>

<file path=customXml/itemProps2.xml><?xml version="1.0" encoding="utf-8"?>
<ds:datastoreItem xmlns:ds="http://schemas.openxmlformats.org/officeDocument/2006/customXml" ds:itemID="{8FBA1DBE-3A20-4C3B-B620-5D4441732B06}">
  <ds:schemaRefs>
    <ds:schemaRef ds:uri="http://schemas.microsoft.com/sharepoint/v3/contenttype/forms"/>
  </ds:schemaRefs>
</ds:datastoreItem>
</file>

<file path=customXml/itemProps3.xml><?xml version="1.0" encoding="utf-8"?>
<ds:datastoreItem xmlns:ds="http://schemas.openxmlformats.org/officeDocument/2006/customXml" ds:itemID="{E6A128FA-9760-494D-9D2F-BC1C9C45EE7D}">
  <ds:schemaRefs>
    <ds:schemaRef ds:uri="http://purl.org/dc/elements/1.1/"/>
    <ds:schemaRef ds:uri="http://schemas.openxmlformats.org/package/2006/metadata/core-properties"/>
    <ds:schemaRef ds:uri="http://purl.org/dc/dcmitype/"/>
    <ds:schemaRef ds:uri="http://schemas.microsoft.com/office/2006/documentManagement/types"/>
    <ds:schemaRef ds:uri="http://purl.org/dc/terms/"/>
    <ds:schemaRef ds:uri="http://schemas.microsoft.com/office/2006/metadata/properties"/>
    <ds:schemaRef ds:uri="http://www.w3.org/XML/1998/namespace"/>
    <ds:schemaRef ds:uri="http://schemas.microsoft.com/office/infopath/2007/PartnerControls"/>
    <ds:schemaRef ds:uri="3b7c1a63-589f-43fc-8fe7-5d1c1c7abab8"/>
    <ds:schemaRef ds:uri="6e26bd3e-26a1-49ef-a711-f93878600d1b"/>
  </ds:schemaRefs>
</ds:datastoreItem>
</file>

<file path=docProps/app.xml><?xml version="1.0" encoding="utf-8"?>
<Properties xmlns="http://schemas.openxmlformats.org/officeDocument/2006/extended-properties" xmlns:vt="http://schemas.openxmlformats.org/officeDocument/2006/docPropsVTypes">
  <Template/>
  <TotalTime>0</TotalTime>
  <Words>7004</Words>
  <Application>Microsoft Office PowerPoint</Application>
  <PresentationFormat>Widescreen</PresentationFormat>
  <Paragraphs>1144</Paragraphs>
  <Slides>150</Slides>
  <Notes>20</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150</vt:i4>
      </vt:variant>
    </vt:vector>
  </HeadingPairs>
  <TitlesOfParts>
    <vt:vector size="162" baseType="lpstr">
      <vt:lpstr>Arial</vt:lpstr>
      <vt:lpstr>Arial Narrow</vt:lpstr>
      <vt:lpstr>Calibri</vt:lpstr>
      <vt:lpstr>Calibri Light</vt:lpstr>
      <vt:lpstr>Consolas</vt:lpstr>
      <vt:lpstr>Segoe Condensed</vt:lpstr>
      <vt:lpstr>Segoe Pro Semibold</vt:lpstr>
      <vt:lpstr>Segoe UI</vt:lpstr>
      <vt:lpstr>Segoe UI Light</vt:lpstr>
      <vt:lpstr>Segoe UI Semibold</vt:lpstr>
      <vt:lpstr>Wingdings</vt:lpstr>
      <vt:lpstr>Office</vt:lpstr>
      <vt:lpstr>Exchange Server 2019 Troubleshooting</vt:lpstr>
      <vt:lpstr>Inhalt SMEX2019-TR</vt:lpstr>
      <vt:lpstr>Inhalt SMEX2019-TR</vt:lpstr>
      <vt:lpstr>Inhalt SMEX2019-TR</vt:lpstr>
      <vt:lpstr>Troubleshooting Methodologie</vt:lpstr>
      <vt:lpstr>Methodisch vorgehen…</vt:lpstr>
      <vt:lpstr>Das Internet befragen…</vt:lpstr>
      <vt:lpstr>Wenn ich einen möglichen Ansatz habe…</vt:lpstr>
      <vt:lpstr>Datenbank Internals</vt:lpstr>
      <vt:lpstr>Extensible Storage Engine (ESE)</vt:lpstr>
      <vt:lpstr>ESE Struktur</vt:lpstr>
      <vt:lpstr>B+Tree Struktur</vt:lpstr>
      <vt:lpstr>ESE Transaction Logs</vt:lpstr>
      <vt:lpstr>Das ACID Prinzip (transaktions-basierende DBs)</vt:lpstr>
      <vt:lpstr>ESE in Aktion</vt:lpstr>
      <vt:lpstr>Information Store</vt:lpstr>
      <vt:lpstr>Circular Logging</vt:lpstr>
      <vt:lpstr>Wenn der Server/Prozess crashed</vt:lpstr>
      <vt:lpstr>ESEUTIL</vt:lpstr>
      <vt:lpstr>ESEUTIL VSS-Mode</vt:lpstr>
      <vt:lpstr> LAB1</vt:lpstr>
      <vt:lpstr>Backup/Restore Szenarien</vt:lpstr>
      <vt:lpstr>Was muss gesichert werden?</vt:lpstr>
      <vt:lpstr>Arten der Sicherung</vt:lpstr>
      <vt:lpstr>LOG Truncate…</vt:lpstr>
      <vt:lpstr>Volume Shadow Copy Service - VSS</vt:lpstr>
      <vt:lpstr>VSS in Action</vt:lpstr>
      <vt:lpstr>VSS in Action</vt:lpstr>
      <vt:lpstr>VSS in Action</vt:lpstr>
      <vt:lpstr>VSS in Action</vt:lpstr>
      <vt:lpstr>LAB2</vt:lpstr>
      <vt:lpstr>Logging</vt:lpstr>
      <vt:lpstr>Logging in Exchange 2019</vt:lpstr>
      <vt:lpstr>Event Logging</vt:lpstr>
      <vt:lpstr>Diagnostic Logging</vt:lpstr>
      <vt:lpstr>Komponenten Logfiles</vt:lpstr>
      <vt:lpstr>Logfiles – Beispiel: ECP Request</vt:lpstr>
      <vt:lpstr>Logfiles – Beispiel: ECP Request (2)</vt:lpstr>
      <vt:lpstr>Logfile Analyse Tools</vt:lpstr>
      <vt:lpstr>Tracing</vt:lpstr>
      <vt:lpstr>Index Tracing</vt:lpstr>
      <vt:lpstr>Performance Monitoring</vt:lpstr>
      <vt:lpstr>Exchange 2019 Variant-Config</vt:lpstr>
      <vt:lpstr>Variant Beispiel: OWA Logging aktivieren</vt:lpstr>
      <vt:lpstr>Client Access</vt:lpstr>
      <vt:lpstr>Client Access Zertifikate</vt:lpstr>
      <vt:lpstr>Wofür verwendet Exchange Zertifikate?</vt:lpstr>
      <vt:lpstr>Zertifikate in Exchange 2019</vt:lpstr>
      <vt:lpstr>Welche Namen sollen im Zertifikat stehen</vt:lpstr>
      <vt:lpstr>Klassische Fehler bei Zertifikaten</vt:lpstr>
      <vt:lpstr>Client Access  Autodiscover</vt:lpstr>
      <vt:lpstr>Autodiscover</vt:lpstr>
      <vt:lpstr>Autodiscover Ablauf – Domain joined Clients</vt:lpstr>
      <vt:lpstr>Autodiscover Ablauf – Non Domain joined</vt:lpstr>
      <vt:lpstr>Reihenfolge der Autodiscover Abfragen</vt:lpstr>
      <vt:lpstr>Konfiguration der SCP URI</vt:lpstr>
      <vt:lpstr>Autodiscover Site Scope</vt:lpstr>
      <vt:lpstr>Autodiscover am Client modifizieren </vt:lpstr>
      <vt:lpstr>Client Access Connectivity</vt:lpstr>
      <vt:lpstr>Authentication prompts</vt:lpstr>
      <vt:lpstr>Ciphers Suites &amp; Co</vt:lpstr>
      <vt:lpstr>NTLM Authentication Level</vt:lpstr>
      <vt:lpstr>Domain Controller reboots…</vt:lpstr>
      <vt:lpstr>ActiveSync</vt:lpstr>
      <vt:lpstr>IIS Logs – Default Website</vt:lpstr>
      <vt:lpstr>Beispiel</vt:lpstr>
      <vt:lpstr>IIS Logs - Felder</vt:lpstr>
      <vt:lpstr>ActiveSync Device Logging</vt:lpstr>
      <vt:lpstr>Device Logs abholen</vt:lpstr>
      <vt:lpstr>MailboxLogParser</vt:lpstr>
      <vt:lpstr>Transport</vt:lpstr>
      <vt:lpstr>Exchange 2019 Transport Architektur</vt:lpstr>
      <vt:lpstr>Transport Logs &amp; Tools</vt:lpstr>
      <vt:lpstr>Transport Logs &amp; Tools</vt:lpstr>
      <vt:lpstr>Delivery Reports</vt:lpstr>
      <vt:lpstr>Message Tracking</vt:lpstr>
      <vt:lpstr>Queue Viewer</vt:lpstr>
      <vt:lpstr>Queue Viewer/Message Befehle</vt:lpstr>
      <vt:lpstr>Exportieren von Nachrichten aus einer Queue</vt:lpstr>
      <vt:lpstr>Umleiten von Nachrichten</vt:lpstr>
      <vt:lpstr>Protocol Logging</vt:lpstr>
      <vt:lpstr>Protocol Log Pfade</vt:lpstr>
      <vt:lpstr>Aktivieren der Intra-Server Protocol Logs</vt:lpstr>
      <vt:lpstr>Protocol Log Beispiel</vt:lpstr>
      <vt:lpstr>Pipeline Tracing</vt:lpstr>
      <vt:lpstr>Pipeline Tracing Beispiel</vt:lpstr>
      <vt:lpstr>Transport Rule Test/Auditing</vt:lpstr>
      <vt:lpstr>Managed Availability</vt:lpstr>
      <vt:lpstr>Was ist Managed Availability</vt:lpstr>
      <vt:lpstr>Recovery Oriented </vt:lpstr>
      <vt:lpstr>Der Benutzer im Fokus Wenn Du es nicht messen kannst, kannst Du es auch nicht verwalten</vt:lpstr>
      <vt:lpstr>Managed Availability Komponenten</vt:lpstr>
      <vt:lpstr>Probe Engine</vt:lpstr>
      <vt:lpstr>Monitore</vt:lpstr>
      <vt:lpstr>Responder</vt:lpstr>
      <vt:lpstr>Monitoring Layer</vt:lpstr>
      <vt:lpstr>Managed Availability Architektur</vt:lpstr>
      <vt:lpstr>Managed Availability Architektur</vt:lpstr>
      <vt:lpstr>Managed Availability Architecture</vt:lpstr>
      <vt:lpstr>PowerPoint Presentation</vt:lpstr>
      <vt:lpstr>PowerPoint Presentation</vt:lpstr>
      <vt:lpstr>Managed Availability Server und Service Health</vt:lpstr>
      <vt:lpstr>Server und Service Health</vt:lpstr>
      <vt:lpstr>Managed Availability Health Sets</vt:lpstr>
      <vt:lpstr>Health Sets</vt:lpstr>
      <vt:lpstr>PowerPoint Presentation</vt:lpstr>
      <vt:lpstr>Health Sets</vt:lpstr>
      <vt:lpstr>PowerPoint Presentation</vt:lpstr>
      <vt:lpstr>Health Sets</vt:lpstr>
      <vt:lpstr>PowerPoint Presentation</vt:lpstr>
      <vt:lpstr>PowerPoint Presentation</vt:lpstr>
      <vt:lpstr>Managed Availability Management und Cmdlets</vt:lpstr>
      <vt:lpstr>Management Aufgaben und Cmdlets</vt:lpstr>
      <vt:lpstr>PowerPoint Presentation</vt:lpstr>
      <vt:lpstr>Overrides</vt:lpstr>
      <vt:lpstr>PowerPoint Presentation</vt:lpstr>
      <vt:lpstr>PowerPoint Presentation</vt:lpstr>
      <vt:lpstr>Overrides</vt:lpstr>
      <vt:lpstr>Overrides - Management Aufgaben und Cmdlets</vt:lpstr>
      <vt:lpstr>Wartungsmodus</vt:lpstr>
      <vt:lpstr>PowerPoint Presentation</vt:lpstr>
      <vt:lpstr>PowerPoint Presentation</vt:lpstr>
      <vt:lpstr>Apassen der Schwellenwerte</vt:lpstr>
      <vt:lpstr>Managed Availability Event Logging</vt:lpstr>
      <vt:lpstr>Event Logging</vt:lpstr>
      <vt:lpstr>Definitionen</vt:lpstr>
      <vt:lpstr>PowerPoint Presentation</vt:lpstr>
      <vt:lpstr>Recovery Aktionen</vt:lpstr>
      <vt:lpstr>Managed Availability – Recovery Aktionen</vt:lpstr>
      <vt:lpstr>PowerPoint Presentation</vt:lpstr>
      <vt:lpstr>Full Server Recovery</vt:lpstr>
      <vt:lpstr>Wenn der Server crashed</vt:lpstr>
      <vt:lpstr>Was sollte ich beim Servercrash vermeiden?</vt:lpstr>
      <vt:lpstr>ECP und EMS funktionieren nicht mehr… </vt:lpstr>
      <vt:lpstr>Ablauf einer Serverwiederherstellung Standalone Server</vt:lpstr>
      <vt:lpstr>Installation Betriebssystem </vt:lpstr>
      <vt:lpstr>Domain Join</vt:lpstr>
      <vt:lpstr>Recovery Setup</vt:lpstr>
      <vt:lpstr>Restore der Daten</vt:lpstr>
      <vt:lpstr>Konfiguration der virtuellen Verzeichnisse</vt:lpstr>
      <vt:lpstr>Ablauf einer Serverwiederherstellung DAG Mitglieder</vt:lpstr>
      <vt:lpstr>DAG Server Recovery</vt:lpstr>
      <vt:lpstr>Entfernen der DB Kopien</vt:lpstr>
      <vt:lpstr>Entfernen des Servers vom DAG</vt:lpstr>
      <vt:lpstr>Entfernen des Servers aus dem Cluster</vt:lpstr>
      <vt:lpstr>Recovery des Servers</vt:lpstr>
      <vt:lpstr>Hinzufügen des Servers zur DAG</vt:lpstr>
      <vt:lpstr>Hinzufügen der DB Kopien  </vt:lpstr>
      <vt:lpstr>LAB3</vt:lpstr>
      <vt:lpstr>PowerPoint Presentation</vt:lpstr>
    </vt:vector>
  </TitlesOfParts>
  <Manager/>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sW2012-R2WN What’s New in  Windows Server 2012 R2</dc:title>
  <dc:subject/>
  <dc:creator>Michael Happel</dc:creator>
  <dc:description/>
  <cp:lastModifiedBy>Schindler Christian</cp:lastModifiedBy>
  <cp:revision>298</cp:revision>
  <dcterms:created xsi:type="dcterms:W3CDTF">2013-10-12T16:50:41Z</dcterms:created>
  <dcterms:modified xsi:type="dcterms:W3CDTF">2021-02-17T12:57:01Z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0x010100ED6F75BC7090174AA980D673A413155B</vt:lpwstr>
  </property>
  <property fmtid="{D5CDD505-2E9C-101B-9397-08002B2CF9AE}" pid="3" name="MediaServiceImageTags">
    <vt:lpwstr/>
  </property>
</Properties>
</file>

<file path=docProps/thumbnail.jpeg>
</file>